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39"/>
  </p:notesMasterIdLst>
  <p:sldIdLst>
    <p:sldId id="256" r:id="rId4"/>
    <p:sldId id="476" r:id="rId5"/>
    <p:sldId id="257" r:id="rId6"/>
    <p:sldId id="49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07" r:id="rId20"/>
    <p:sldId id="520" r:id="rId21"/>
    <p:sldId id="521" r:id="rId22"/>
    <p:sldId id="522" r:id="rId23"/>
    <p:sldId id="523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2" r:id="rId33"/>
    <p:sldId id="533" r:id="rId34"/>
    <p:sldId id="534" r:id="rId35"/>
    <p:sldId id="458" r:id="rId36"/>
    <p:sldId id="432" r:id="rId37"/>
    <p:sldId id="535" r:id="rId38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Roboto Light" panose="020F0302020204030204" pitchFamily="34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476"/>
            <p14:sldId id="257"/>
          </p14:sldIdLst>
        </p14:section>
        <p14:section name="Recap" id="{870E3B29-350E-CE4E-9DFE-3645BAE98000}">
          <p14:sldIdLst>
            <p14:sldId id="491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07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</p14:sldIdLst>
        </p14:section>
        <p14:section name="vfwxmacc.vf" id="{38B6E92E-D135-924B-B665-0D38440C685E}">
          <p14:sldIdLst>
            <p14:sldId id="458"/>
            <p14:sldId id="432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62D"/>
    <a:srgbClr val="BBA471"/>
    <a:srgbClr val="C45D57"/>
    <a:srgbClr val="4C7CBD"/>
    <a:srgbClr val="B7352C"/>
    <a:srgbClr val="8D6712"/>
    <a:srgbClr val="215CAF"/>
    <a:srgbClr val="617312"/>
    <a:srgbClr val="7DA6E0"/>
    <a:srgbClr val="F7E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4658"/>
  </p:normalViewPr>
  <p:slideViewPr>
    <p:cSldViewPr snapToGrid="0">
      <p:cViewPr varScale="1">
        <p:scale>
          <a:sx n="160" d="100"/>
          <a:sy n="160" d="100"/>
        </p:scale>
        <p:origin x="13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291-75C3-A334-02F0-7711A035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48AD6-20FB-4A3C-CC02-749B6938D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F6E60-1C73-2C73-08C5-A76F0B1D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A0C8-038E-715D-E756-4BADBC945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13C06A10-2EB8-42CB-4BEE-28CF759C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adb98cd77_1_26:notes">
            <a:extLst>
              <a:ext uri="{FF2B5EF4-FFF2-40B4-BE49-F238E27FC236}">
                <a16:creationId xmlns:a16="http://schemas.microsoft.com/office/drawing/2014/main" id="{571C8B4B-AD5B-5C02-7D27-E99314B0A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adb98cd77_1_26:notes">
            <a:extLst>
              <a:ext uri="{FF2B5EF4-FFF2-40B4-BE49-F238E27FC236}">
                <a16:creationId xmlns:a16="http://schemas.microsoft.com/office/drawing/2014/main" id="{87E025FF-1F69-7A0E-20BA-0DDA30C4C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13C06A10-2EB8-42CB-4BEE-28CF759C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adb98cd77_1_26:notes">
            <a:extLst>
              <a:ext uri="{FF2B5EF4-FFF2-40B4-BE49-F238E27FC236}">
                <a16:creationId xmlns:a16="http://schemas.microsoft.com/office/drawing/2014/main" id="{571C8B4B-AD5B-5C02-7D27-E99314B0A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adb98cd77_1_26:notes">
            <a:extLst>
              <a:ext uri="{FF2B5EF4-FFF2-40B4-BE49-F238E27FC236}">
                <a16:creationId xmlns:a16="http://schemas.microsoft.com/office/drawing/2014/main" id="{87E025FF-1F69-7A0E-20BA-0DDA30C4C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56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1960-8988-33AA-433E-8E949905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E5E02-F3C8-F879-D04C-30938C465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254E8-E32F-132E-2018-1605F1C2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57BA-C1FD-C576-822D-494F73B4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7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F243-5285-00BA-3F96-C5B1CED4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8E0494-4DEA-FACA-5759-B0D25C097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6EF1A1-CB75-6873-D586-A4211C9DE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6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generate replication + chaining, bypass the VRF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8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load section speed up</a:t>
            </a:r>
          </a:p>
          <a:p>
            <a:r>
              <a:rPr lang="en-US" dirty="0"/>
              <a:t>not focus to much the computation speed up from MX</a:t>
            </a:r>
          </a:p>
        </p:txBody>
      </p:sp>
    </p:spTree>
    <p:extLst>
      <p:ext uri="{BB962C8B-B14F-4D97-AF65-F5344CB8AC3E}">
        <p14:creationId xmlns:p14="http://schemas.microsoft.com/office/powerpoint/2010/main" val="97430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quantizagtion</a:t>
            </a:r>
            <a:r>
              <a:rPr lang="en-US" dirty="0"/>
              <a:t> after transaction does not make sense</a:t>
            </a:r>
          </a:p>
          <a:p>
            <a:r>
              <a:rPr lang="en-US" dirty="0" err="1"/>
              <a:t>dont</a:t>
            </a:r>
            <a:r>
              <a:rPr lang="en-US" dirty="0"/>
              <a:t> bring in the unnecessary data (latency - throughput tradeoff)</a:t>
            </a:r>
          </a:p>
          <a:p>
            <a:r>
              <a:rPr lang="en-US" dirty="0"/>
              <a:t>we drop the  </a:t>
            </a:r>
          </a:p>
          <a:p>
            <a:r>
              <a:rPr lang="en-US" dirty="0"/>
              <a:t>We just quantized value matrix for transfer, load back and dequantized it (good idea)</a:t>
            </a:r>
          </a:p>
          <a:p>
            <a:r>
              <a:rPr lang="en-US" dirty="0"/>
              <a:t>memory save is the key!!!</a:t>
            </a:r>
          </a:p>
        </p:txBody>
      </p:sp>
    </p:spTree>
    <p:extLst>
      <p:ext uri="{BB962C8B-B14F-4D97-AF65-F5344CB8AC3E}">
        <p14:creationId xmlns:p14="http://schemas.microsoft.com/office/powerpoint/2010/main" val="40723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F243-5285-00BA-3F96-C5B1CED4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8E0494-4DEA-FACA-5759-B0D25C097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6EF1A1-CB75-6873-D586-A4211C9DE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6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9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1823463" y="163206"/>
            <a:ext cx="1581803" cy="342091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5653731" y="1653177"/>
            <a:ext cx="3490269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17" y="212211"/>
            <a:ext cx="1325873" cy="22098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6116" y="2336781"/>
            <a:ext cx="4571806" cy="285742"/>
          </a:xfrm>
        </p:spPr>
        <p:txBody>
          <a:bodyPr lIns="0" tIns="0" rIns="0" bIns="0" anchor="b"/>
          <a:lstStyle>
            <a:lvl1pPr marL="0" indent="0" algn="l">
              <a:buNone/>
              <a:defRPr sz="1905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342885" indent="0" algn="ctr">
              <a:buNone/>
              <a:defRPr sz="1500"/>
            </a:lvl2pPr>
            <a:lvl3pPr marL="685770" indent="0" algn="ctr">
              <a:buNone/>
              <a:defRPr sz="1350"/>
            </a:lvl3pPr>
            <a:lvl4pPr marL="1028655" indent="0" algn="ctr">
              <a:buNone/>
              <a:defRPr sz="1200"/>
            </a:lvl4pPr>
            <a:lvl5pPr marL="1371540" indent="0" algn="ctr">
              <a:buNone/>
              <a:defRPr sz="1200"/>
            </a:lvl5pPr>
            <a:lvl6pPr marL="1714425" indent="0" algn="ctr">
              <a:buNone/>
              <a:defRPr sz="1200"/>
            </a:lvl6pPr>
            <a:lvl7pPr marL="2057310" indent="0" algn="ctr">
              <a:buNone/>
              <a:defRPr sz="1200"/>
            </a:lvl7pPr>
            <a:lvl8pPr marL="2400195" indent="0" algn="ctr">
              <a:buNone/>
              <a:defRPr sz="1200"/>
            </a:lvl8pPr>
            <a:lvl9pPr marL="274308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6114" y="1391112"/>
            <a:ext cx="8000661" cy="857227"/>
          </a:xfrm>
        </p:spPr>
        <p:txBody>
          <a:bodyPr anchor="t"/>
          <a:lstStyle>
            <a:lvl1pPr>
              <a:defRPr sz="2857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7461812" y="2614218"/>
            <a:ext cx="1213082" cy="121306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7104883" y="2891495"/>
            <a:ext cx="646330" cy="662603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40" y="2434955"/>
            <a:ext cx="1836545" cy="157605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890" y="4503916"/>
            <a:ext cx="260270" cy="223355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963" y="4258967"/>
            <a:ext cx="223066" cy="18350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364" y="4781048"/>
            <a:ext cx="256264" cy="17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6949011" y="4480217"/>
            <a:ext cx="1657353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7360137" y="4233920"/>
            <a:ext cx="124622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6573881" y="4726513"/>
            <a:ext cx="203248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286115" y="4412057"/>
            <a:ext cx="4538555" cy="53911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5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29" b="1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429" b="0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429" b="0" i="0" noProof="0" dirty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116" y="2913663"/>
            <a:ext cx="4571806" cy="1285416"/>
          </a:xfrm>
        </p:spPr>
        <p:txBody>
          <a:bodyPr/>
          <a:lstStyle>
            <a:lvl1pPr marL="0" indent="0">
              <a:buNone/>
              <a:defRPr sz="1587" b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4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9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7708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B5078-341C-4154-4064-BE0AD2B3F9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DA4-720D-7361-338C-106924EF7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0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94757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BB8B8-3BA4-B4B8-A5C5-6B943984B6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55C4-9751-FC37-00B6-D3B10C181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660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9531-4266-41D8-C902-18438A77E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BFD-8297-D7FA-8C82-37223A28A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7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8000661" cy="2000196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377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7708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7B2-5C80-94D6-1AEA-FC88E0D7A6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1DA4-BFA2-822A-E2BF-DBC2248BD7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8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4543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905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7356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2525F-FE6F-3F2A-87F8-E53C217DF6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0934-A358-D4CE-05CE-858B26903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0763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41096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0763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41096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A470E-C584-A4A1-8BE3-D0FEE79024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DD1A2-6488-61E8-64DC-5E07F8B192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4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CC96-5C3D-1CA7-88A0-A48C5307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98AFC-21DE-CE33-4051-59D40FE7A6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748937" y="3922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3599-52C6-66B6-B195-3B42A917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986D1-30CD-4299-12D8-EE049F90D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0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1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839" y="284194"/>
            <a:ext cx="8000663" cy="47147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65FE-2553-922C-9C05-7425A35329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E03E8-F737-F054-80B2-299F72A034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608599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3813731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2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0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Q&amp;A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532190" y="1567205"/>
            <a:ext cx="247492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1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5152842" y="1180109"/>
            <a:ext cx="2574968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72566" tIns="72566" rIns="72566" bIns="725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1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5545462" y="1591634"/>
            <a:ext cx="1160551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2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89537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1_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9" y="135245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1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192" lvl="0" indent="-33654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384" lvl="1" indent="-31749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576" lvl="2" indent="-31114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768" lvl="3" indent="-2857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5960" lvl="4" indent="-27939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153" lvl="5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44" lvl="6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36" lvl="7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729" lvl="8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1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273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9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8255509" y="5"/>
            <a:ext cx="888498" cy="888485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378" y="135245"/>
            <a:ext cx="8000661" cy="492787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377" y="743510"/>
            <a:ext cx="8000663" cy="41432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 dirty="0"/>
              <a:t>First line of text</a:t>
            </a:r>
          </a:p>
          <a:p>
            <a:pPr lvl="1"/>
            <a:r>
              <a:rPr lang="en-US" noProof="0" dirty="0"/>
              <a:t>Subtitle</a:t>
            </a:r>
          </a:p>
          <a:p>
            <a:pPr lvl="2"/>
            <a:r>
              <a:rPr lang="en-US" noProof="0" dirty="0"/>
              <a:t>Sub-subtitle</a:t>
            </a:r>
          </a:p>
          <a:p>
            <a:pPr lvl="3"/>
            <a:r>
              <a:rPr lang="en-US" noProof="0" dirty="0"/>
              <a:t>This level should not be used</a:t>
            </a:r>
          </a:p>
          <a:p>
            <a:pPr lvl="4"/>
            <a:r>
              <a:rPr lang="en-US" noProof="0" dirty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5613169" y="3721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8314429" y="285451"/>
            <a:ext cx="284475" cy="284470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8466240" y="172391"/>
            <a:ext cx="510597" cy="5105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02281" y="111861"/>
            <a:ext cx="736048" cy="63165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78" y="4887852"/>
            <a:ext cx="877913" cy="1463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218691" y="4855937"/>
            <a:ext cx="1063845" cy="230074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B8319E33-4883-AE4B-34D5-D48A9C68F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82696" y="4871789"/>
            <a:ext cx="5429020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QuantSparse 3D - Bowen Wang, Paul Scheffler</a:t>
            </a:r>
            <a:endParaRPr lang="en-US" dirty="0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9C8C412-C6D2-5E89-86AA-4DBE5766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9781" y="4871177"/>
            <a:ext cx="428607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 ftr="0"/>
  <p:txStyles>
    <p:titleStyle>
      <a:lvl1pPr algn="l" defTabSz="685770" rtl="0" eaLnBrk="1" latinLnBrk="0" hangingPunct="1">
        <a:lnSpc>
          <a:spcPct val="90000"/>
        </a:lnSpc>
        <a:spcBef>
          <a:spcPct val="0"/>
        </a:spcBef>
        <a:buNone/>
        <a:defRPr sz="2857" b="0" i="0" kern="1200" spc="-79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589" indent="-228589" algn="l" defTabSz="571464" rtl="0" eaLnBrk="1" latinLnBrk="0" hangingPunct="1">
        <a:lnSpc>
          <a:spcPct val="100000"/>
        </a:lnSpc>
        <a:spcBef>
          <a:spcPts val="952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1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400025" indent="-171442" algn="l" defTabSz="571464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58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571464" indent="-171442" algn="l" defTabSz="685770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29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742903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952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914342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873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1885868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37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Biweekly 2025-09-</a:t>
            </a:r>
            <a:r>
              <a:rPr lang="en-US" altLang="zh-CN" dirty="0"/>
              <a:t>10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DF27-B3F4-1618-E105-72233C62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23F0AAA-0FA3-A7C6-2E1F-9B6A48A7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0954" y="1038250"/>
            <a:ext cx="4343046" cy="1787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958F26-1C82-E68F-9457-D0696390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MXDOTP</a:t>
            </a:r>
            <a:r>
              <a:rPr lang="en-US" b="1" baseline="30000" dirty="0"/>
              <a:t>[2]</a:t>
            </a:r>
            <a:r>
              <a:rPr lang="en-US" b="1" dirty="0"/>
              <a:t>: RV ISA Extension for MX Dot Products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A89E-CCCC-38BF-7D1E-1ECB55A06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850D-ABD7-85D0-F8F3-3E2486296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767374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 is integrated into the FPU of the Snitch Cluster as an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additional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Computes the dot product between vectors of 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eight FP8 elements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Throughput: 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one FP32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result per cycle </a:t>
            </a:r>
          </a:p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Implementation and area analysis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Synthesize,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PnR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with GF 12nm FinFET</a:t>
            </a:r>
          </a:p>
          <a:p>
            <a:pPr lvl="1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1.09GHz @ TT/0.8V/25°C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with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three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pipeline stages, without introducing new critical paths 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26 </a:t>
            </a:r>
            <a:r>
              <a:rPr lang="en-US" altLang="zh-CN" sz="14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kGE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MXDOTP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17%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FPU area</a:t>
            </a:r>
            <a:endParaRPr lang="en-US" altLang="zh-CN" sz="1082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7B9FAB-76F5-39D0-F2EE-56B90398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03"/>
          <a:stretch>
            <a:fillRect/>
          </a:stretch>
        </p:blipFill>
        <p:spPr>
          <a:xfrm>
            <a:off x="5158540" y="2964954"/>
            <a:ext cx="3985460" cy="15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FCEB8-BA6E-3682-1D4C-E1F91191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2C6A-7093-CB2A-ECEA-0FCCFD3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GEMM Quantization-axis Consideration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31AA4-8FF5-B59D-6408-0E4173503D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36AD1-2BC7-DD22-8ED2-D85960AB1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104225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Rows of the weight matrix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Scales need to be applied directly after MUL 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duplicated logic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High bit-count (FP32) adder tree </a:t>
            </a:r>
            <a:b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large area footprint</a:t>
            </a:r>
          </a:p>
        </p:txBody>
      </p:sp>
      <p:pic>
        <p:nvPicPr>
          <p:cNvPr id="8" name="图片 7" descr="手机屏幕的截图&#10;&#10;AI 生成的内容可能不正确。">
            <a:extLst>
              <a:ext uri="{FF2B5EF4-FFF2-40B4-BE49-F238E27FC236}">
                <a16:creationId xmlns:a16="http://schemas.microsoft.com/office/drawing/2014/main" id="{0BFAFD82-C76C-29E8-5A37-C4CA54A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388" y="950232"/>
            <a:ext cx="4270662" cy="1965028"/>
          </a:xfrm>
          <a:prstGeom prst="rect">
            <a:avLst/>
          </a:prstGeom>
        </p:spPr>
      </p:pic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E055EDF0-A009-D134-C39E-A58F8FB2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62" y="3024129"/>
            <a:ext cx="4369513" cy="16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28D81-43DC-C128-D644-8CC22274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29C4-8DB1-A066-93AE-BFBE9AEB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GEMM Quantization-axis Consideration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9171F-780B-F745-F32E-A186C4856B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12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1D3A8-C62A-CF16-E7BD-CAA018DE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104225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the weight matrix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Low-precision adder tree  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area efficiency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scales only need to be calculated and applied at the final stage</a:t>
            </a:r>
            <a:endParaRPr lang="en-US" altLang="zh-CN" sz="1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202130-C8A7-42C7-5406-CBDF038C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94389" y="950232"/>
            <a:ext cx="4270660" cy="19650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DB75ED-0E44-85E8-5B84-9B55B509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12246" y="3080365"/>
            <a:ext cx="2434946" cy="16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4043-485B-D0DC-6F17-AC78B962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6317-C9DF-300B-8313-45674E18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VMXDOTP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2C859-DA57-9117-8E63-7827CD1B51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13</a:t>
            </a:fld>
            <a:endParaRPr lang="en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10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A6F2-F707-C263-5D22-95016B0E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01D-2DF8-66BE-53A7-6875F9E9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VMXDOTP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CA0DB-46D2-BE1A-B6AA-CFFAB2E05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14</a:t>
            </a:fld>
            <a:endParaRPr lang="en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3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DD44-DA03-F632-22FC-BDB5238F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C01A-5B20-4D71-597F-47798D81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GEMM Sparsification-axis Consideration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A240-A362-7C8D-2701-CA500E49A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9B52F-017C-27BA-A9E0-0DBF80471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973381"/>
            <a:ext cx="4104225" cy="3181524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Orthogonal to the MX blocks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weight elements utilize distinct shared scales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additional shuffling stage to group elements with the same scales together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Dynamic MAC unit linkage relies on N:M indices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Separate logic blocks for applying scales and accumulation</a:t>
            </a:r>
          </a:p>
          <a:p>
            <a:pPr marL="596890" lvl="1" indent="0">
              <a:buNone/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Difficult to scale for various N:M format and </a:t>
            </a:r>
            <a:b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   MX precisions</a:t>
            </a: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E1D80F5C-8D8E-E5E0-D709-956DF8A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77" y="800706"/>
            <a:ext cx="3562964" cy="16427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B41644-5D38-A1D5-C9BA-D8477529D54C}"/>
              </a:ext>
            </a:extLst>
          </p:cNvPr>
          <p:cNvSpPr txBox="1"/>
          <p:nvPr/>
        </p:nvSpPr>
        <p:spPr>
          <a:xfrm>
            <a:off x="237379" y="580221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2:4 format as an example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图示&#10;&#10;AI 生成的内容可能不正确。">
            <a:extLst>
              <a:ext uri="{FF2B5EF4-FFF2-40B4-BE49-F238E27FC236}">
                <a16:creationId xmlns:a16="http://schemas.microsoft.com/office/drawing/2014/main" id="{5C61619E-A0D5-B1E6-17C1-9336A29F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968" y="2528021"/>
            <a:ext cx="16983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18B8-9BC8-A9DF-5A26-09883F8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9EF9-C7CE-0C96-4EF3-4DEFC23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GEMM Sparsification-axis Consideration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548E1-B3AC-1B5A-E3DC-FB4EEC695B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9F60-2CEC-A417-90EA-2223AA3C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973381"/>
            <a:ext cx="4104225" cy="3181524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Aligned to the MX blocks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Columns of weight elements share the same MX scales</a:t>
            </a:r>
          </a:p>
          <a:p>
            <a:pPr lvl="1"/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additional gathering stage to group effective activation elements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(same as the discussion in the N:M format handling)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MXDOTP </a:t>
            </a:r>
            <a:r>
              <a:rPr lang="en-US" altLang="zh-CN" sz="1400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remains unchanged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Compatible with both N:M and MX </a:t>
            </a:r>
            <a:r>
              <a:rPr lang="en-US" altLang="zh-CN" sz="1400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formarts</a:t>
            </a:r>
            <a:endParaRPr lang="en-US" altLang="zh-CN" sz="1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FFCDE3-8AC8-DD51-19D5-A4A038D4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3077" y="936697"/>
            <a:ext cx="3795491" cy="14602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DD896D-03E1-42B8-E758-0832FCE77EC5}"/>
              </a:ext>
            </a:extLst>
          </p:cNvPr>
          <p:cNvSpPr txBox="1"/>
          <p:nvPr/>
        </p:nvSpPr>
        <p:spPr>
          <a:xfrm>
            <a:off x="237379" y="580221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2:4 format as an example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098BAD4D-4708-4F5C-E416-6B93C4B8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120" y="2705612"/>
            <a:ext cx="2387664" cy="23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FDB0-878C-D196-583D-BF5EB61D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627E-A0D0-F953-A154-8F2F78E0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Takeaways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AA48-956B-144C-CB2C-5AF2639B7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2E12AD3-87B0-59BD-CD04-327DCC88ED82}"/>
              </a:ext>
            </a:extLst>
          </p:cNvPr>
          <p:cNvSpPr txBox="1">
            <a:spLocks/>
          </p:cNvSpPr>
          <p:nvPr/>
        </p:nvSpPr>
        <p:spPr>
          <a:xfrm>
            <a:off x="566186" y="678262"/>
            <a:ext cx="8294941" cy="3786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7150" rIns="0" bIns="36275" rtlCol="0" anchor="t" anchorCtr="0">
            <a:noAutofit/>
          </a:bodyPr>
          <a:lstStyle>
            <a:lvl1pPr marL="457192" lvl="0" indent="-336544" algn="l" defTabSz="57146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5" b="1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384" lvl="1" indent="-317494" algn="l" defTabSz="571464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87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371576" lvl="2" indent="-311145" algn="l" defTabSz="68577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828768" lvl="3" indent="-285745" algn="l" defTabSz="6857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52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285960" lvl="4" indent="-279395" algn="l" defTabSz="6857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73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743153" lvl="5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44" lvl="6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36" lvl="7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729" lvl="8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Gustavson-based dataflow with ADDMUL operation group</a:t>
            </a:r>
          </a:p>
          <a:p>
            <a:pPr lvl="1"/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Lower throughput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with widening instructions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additional conversion step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(FP8FP16) is required to align with the OCP MX specification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Compatible with high-sparse activation tensors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(i.e., top-k, top-theta)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Mixed-type dataflow with MXDOTP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Inner product per FPU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2x throughput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increment compared with ADDMUL options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Weight matrix </a:t>
            </a:r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column-wise quantization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is required for area and energy efficiency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Sparsification is aligned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with the quantization direction for scalability</a:t>
            </a:r>
          </a:p>
        </p:txBody>
      </p:sp>
    </p:spTree>
    <p:extLst>
      <p:ext uri="{BB962C8B-B14F-4D97-AF65-F5344CB8AC3E}">
        <p14:creationId xmlns:p14="http://schemas.microsoft.com/office/powerpoint/2010/main" val="224850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6" y="727914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Model compression techniques revisit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Pruning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Weight</a:t>
            </a:r>
            <a:r>
              <a:rPr lang="en-US" dirty="0"/>
              <a:t> structured/unstructured pruning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Activation</a:t>
            </a:r>
            <a:r>
              <a:rPr lang="en-US" dirty="0"/>
              <a:t> (token) unstructured pruning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Attention</a:t>
            </a:r>
            <a:r>
              <a:rPr lang="en-US" dirty="0"/>
              <a:t> (KV pruning)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altLang="zh-CN" b="1" dirty="0"/>
              <a:t>Low-precision quantization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Block quantization with MX format – Outlier handling 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i="1" dirty="0"/>
              <a:t>Vector quantization*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b="1" dirty="0"/>
              <a:t>Proposed handling mechanism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68C1-52EF-417F-8A29-F94812BB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C48B-D72D-EDA5-7F7F-C957D0A4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 Pruning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6264-1E2B-C047-D8ED-F39975387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1F55-B080-BF45-5C34-B1CCB1555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4" y="867030"/>
            <a:ext cx="5769501" cy="2292682"/>
          </a:xfrm>
        </p:spPr>
        <p:txBody>
          <a:bodyPr/>
          <a:lstStyle/>
          <a:p>
            <a:r>
              <a:rPr lang="en-US" sz="1600" dirty="0"/>
              <a:t>Structured pruning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Strictly removing structured sets of parameters</a:t>
            </a:r>
          </a:p>
          <a:p>
            <a:pPr lvl="1"/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SoA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methods</a:t>
            </a:r>
            <a:r>
              <a:rPr lang="en-US" altLang="zh-CN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[1][2]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50%-75% sparsity rate</a:t>
            </a:r>
          </a:p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Unstructured pruning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Arbitrary patterns of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sparsification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for parameters</a:t>
            </a:r>
          </a:p>
          <a:p>
            <a:pPr lvl="1"/>
            <a:r>
              <a:rPr lang="en-US" altLang="zh-CN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SoA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methods</a:t>
            </a:r>
            <a:r>
              <a:rPr lang="en-US" altLang="zh-CN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[3]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90% sparsity rate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without performance drop</a:t>
            </a:r>
            <a:endParaRPr lang="en-US" altLang="zh-CN" sz="128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82F6A8-61AE-020C-1525-B6779D16483B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3" name="图片 12" descr="图片包含 表格&#10;&#10;AI 生成的内容可能不正确。">
            <a:extLst>
              <a:ext uri="{FF2B5EF4-FFF2-40B4-BE49-F238E27FC236}">
                <a16:creationId xmlns:a16="http://schemas.microsoft.com/office/drawing/2014/main" id="{5BFF29AB-687B-C0FC-C3C2-37DAE9A2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6" y="2990754"/>
            <a:ext cx="4834847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1143-5066-D218-6D53-BC8AEADE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940B-6759-954B-D60B-9490A089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0699-2A8D-3B90-EEC5-B85DAE9B14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175E-005B-5B59-E6B9-549548762C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6B0C12-360B-D4E1-C6D2-4A7862F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1" y="778438"/>
            <a:ext cx="8571865" cy="23093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9F8037-82BA-1CBD-BB07-26D3D176B977}"/>
              </a:ext>
            </a:extLst>
          </p:cNvPr>
          <p:cNvSpPr/>
          <p:nvPr/>
        </p:nvSpPr>
        <p:spPr>
          <a:xfrm>
            <a:off x="1991001" y="3150661"/>
            <a:ext cx="3180891" cy="844869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F5162D8-EB5C-97DE-98D3-31B82428E6ED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110364" cy="729577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Structured sparsity handling wrap-up</a:t>
            </a:r>
            <a:endParaRPr lang="en-US" sz="1050" i="1" dirty="0"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41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0221-908E-F454-B7BD-F89D6FF4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381-AFF7-E2B3-F53C-8CCFA6A3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Activation Pruning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7772B-8AD2-72D4-80A3-4BC9439D14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E153F-5BE3-14D4-D79B-BBBD1E92C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4" y="867030"/>
            <a:ext cx="7625836" cy="18571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Unstructured pruning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Dynamically detect and zero out unimportant activations at run-time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In Transformer inference, the mainstream branch of activation pruning is </a:t>
            </a:r>
            <a:r>
              <a:rPr lang="en-US" altLang="zh-CN" sz="1280" b="1" dirty="0">
                <a:sym typeface="Wingdings" pitchFamily="2" charset="2"/>
              </a:rPr>
              <a:t>token pruning</a:t>
            </a:r>
            <a:r>
              <a:rPr lang="en-US" altLang="zh-CN" sz="1280" b="1" baseline="30000" dirty="0">
                <a:sym typeface="Wingdings" pitchFamily="2" charset="2"/>
              </a:rPr>
              <a:t>[4][5]</a:t>
            </a:r>
          </a:p>
          <a:p>
            <a:pPr lvl="2"/>
            <a:r>
              <a:rPr lang="en-US" altLang="zh-CN" sz="1200" dirty="0">
                <a:sym typeface="Wingdings" pitchFamily="2" charset="2"/>
              </a:rPr>
              <a:t>Detects and drops less important tokens in each Transformer layer from the rest of the inference</a:t>
            </a:r>
          </a:p>
          <a:p>
            <a:pPr lvl="2"/>
            <a:r>
              <a:rPr lang="en-US" altLang="zh-CN" sz="1200" b="1" dirty="0">
                <a:sym typeface="Wingdings" pitchFamily="2" charset="2"/>
              </a:rPr>
              <a:t>Result</a:t>
            </a:r>
            <a:r>
              <a:rPr lang="en-US" altLang="zh-CN" sz="1200" dirty="0">
                <a:sym typeface="Wingdings" pitchFamily="2" charset="2"/>
              </a:rPr>
              <a:t>: Reduced sequence length</a:t>
            </a:r>
            <a:br>
              <a:rPr lang="en-US" altLang="zh-CN" sz="1200" dirty="0">
                <a:sym typeface="Wingdings" pitchFamily="2" charset="2"/>
              </a:rPr>
            </a:br>
            <a:r>
              <a:rPr lang="en-US" altLang="zh-CN" sz="1200" dirty="0">
                <a:sym typeface="Wingdings" pitchFamily="2" charset="2"/>
              </a:rPr>
              <a:t> </a:t>
            </a:r>
            <a:r>
              <a:rPr lang="en-US" altLang="zh-CN" sz="1200" b="1" dirty="0">
                <a:sym typeface="Wingdings" pitchFamily="2" charset="2"/>
              </a:rPr>
              <a:t>No impact on PE handling </a:t>
            </a:r>
            <a:r>
              <a:rPr lang="en-US" altLang="zh-CN" sz="1200" dirty="0">
                <a:sym typeface="Wingdings" pitchFamily="2" charset="2"/>
              </a:rPr>
              <a:t>with inner-product or Gustav-based dataflow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9D0390-8165-39B4-BCC6-34D808A4CA2F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C8D190-B03D-EC83-FD36-71FD473F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4576" y="2990754"/>
            <a:ext cx="4834846" cy="1608042"/>
          </a:xfrm>
          <a:prstGeom prst="rect">
            <a:avLst/>
          </a:prstGeom>
        </p:spPr>
      </p:pic>
      <p:pic>
        <p:nvPicPr>
          <p:cNvPr id="5" name="图片 4" descr="图片包含 表格&#10;&#10;AI 生成的内容可能不正确。">
            <a:extLst>
              <a:ext uri="{FF2B5EF4-FFF2-40B4-BE49-F238E27FC236}">
                <a16:creationId xmlns:a16="http://schemas.microsoft.com/office/drawing/2014/main" id="{0F7FCF7F-E20E-1419-8D0C-94ACC4B0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76" y="2990754"/>
            <a:ext cx="4834847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7C0C9-3D2F-D0C7-0FEF-9049E4F0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82C6-7D3F-FFA0-E93D-BE51C8AF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Attention Pruning (Sparse Attention)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63375-FC78-7A43-871B-BEF12FCC1F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3DB41-6CDF-767F-613A-3D1BF712D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4" y="867030"/>
            <a:ext cx="7625836" cy="18571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Unstructured pruning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Leverage the dynamic sparsity patterns of the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attention score activations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Many combinations of query and key tokens are not semantically meaningful</a:t>
            </a:r>
            <a:r>
              <a:rPr lang="en-US" altLang="zh-CN" sz="1280" b="1" baseline="30000" dirty="0">
                <a:sym typeface="Wingdings" pitchFamily="2" charset="2"/>
              </a:rPr>
              <a:t>[6][7]</a:t>
            </a:r>
          </a:p>
          <a:p>
            <a:pPr lvl="2"/>
            <a:r>
              <a:rPr lang="en-US" altLang="zh-CN" sz="1200" dirty="0">
                <a:sym typeface="Wingdings" pitchFamily="2" charset="2"/>
              </a:rPr>
              <a:t>Keep the </a:t>
            </a:r>
            <a:r>
              <a:rPr lang="en-US" altLang="zh-CN" sz="1200" i="1" dirty="0">
                <a:sym typeface="Wingdings" pitchFamily="2" charset="2"/>
              </a:rPr>
              <a:t>Top-k </a:t>
            </a:r>
            <a:r>
              <a:rPr lang="en-US" altLang="zh-CN" sz="1200" dirty="0">
                <a:sym typeface="Wingdings" pitchFamily="2" charset="2"/>
              </a:rPr>
              <a:t>largest attention score activations (</a:t>
            </a:r>
            <a:r>
              <a:rPr lang="en-US" altLang="zh-CN" sz="1200" b="1" dirty="0">
                <a:sym typeface="Wingdings" pitchFamily="2" charset="2"/>
              </a:rPr>
              <a:t>unstructured</a:t>
            </a:r>
            <a:r>
              <a:rPr lang="en-US" altLang="zh-CN" sz="1200" dirty="0">
                <a:sym typeface="Wingdings" pitchFamily="2" charset="2"/>
              </a:rPr>
              <a:t> attention score)</a:t>
            </a:r>
          </a:p>
          <a:p>
            <a:pPr lvl="2"/>
            <a:r>
              <a:rPr lang="en-US" altLang="zh-CN" sz="1200" dirty="0">
                <a:sym typeface="Wingdings" pitchFamily="2" charset="2"/>
              </a:rPr>
              <a:t>Keep the corresponding rows of the </a:t>
            </a:r>
            <a:r>
              <a:rPr lang="en-US" altLang="zh-CN" sz="1200" i="1" dirty="0">
                <a:sym typeface="Wingdings" pitchFamily="2" charset="2"/>
              </a:rPr>
              <a:t>Value</a:t>
            </a:r>
            <a:r>
              <a:rPr lang="en-US" altLang="zh-CN" sz="1200" dirty="0">
                <a:sym typeface="Wingdings" pitchFamily="2" charset="2"/>
              </a:rPr>
              <a:t> matrix (</a:t>
            </a:r>
            <a:r>
              <a:rPr lang="en-US" altLang="zh-CN" sz="1200" b="1" dirty="0">
                <a:sym typeface="Wingdings" pitchFamily="2" charset="2"/>
              </a:rPr>
              <a:t>row-wise structured </a:t>
            </a:r>
            <a:r>
              <a:rPr lang="en-US" altLang="zh-CN" sz="1200" dirty="0">
                <a:sym typeface="Wingdings" pitchFamily="2" charset="2"/>
              </a:rPr>
              <a:t>sparsity)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E9E4C8-7348-1A1C-8973-A58A14EEE3E5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8917DF-D211-2630-9464-EFF2AF30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79" y="2963148"/>
            <a:ext cx="4834846" cy="1608042"/>
          </a:xfrm>
          <a:prstGeom prst="rect">
            <a:avLst/>
          </a:prstGeom>
        </p:spPr>
      </p:pic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A363D567-81E8-E23B-D8A2-2DAAD06F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25" y="2963148"/>
            <a:ext cx="3618095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6C5E7-EAEE-F367-DC16-1F22AFB2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8A9-1801-3B8D-F68B-DB93C1B6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Low-precision quantization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BFBE9-D440-C908-7E0C-52B7373998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22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2F94-0D77-E20A-903F-57E392026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64" y="867030"/>
            <a:ext cx="7625836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Block quantization with MX formats</a:t>
            </a:r>
          </a:p>
          <a:p>
            <a:pPr lvl="1"/>
            <a:r>
              <a:rPr lang="en-US" altLang="zh-CN" sz="1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Uniform quantization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 splits the floating-point domain into evenly spaced intervals and maps each interval into a single value 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activation outliers</a:t>
            </a:r>
            <a:r>
              <a:rPr lang="en-US" altLang="zh-CN" sz="14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[8]</a:t>
            </a:r>
          </a:p>
          <a:p>
            <a:pPr lvl="1"/>
            <a:r>
              <a:rPr lang="en-US" altLang="zh-CN" sz="1400" b="1" i="1" dirty="0">
                <a:sym typeface="Wingdings" pitchFamily="2" charset="2"/>
              </a:rPr>
              <a:t>Non-uniform quantization</a:t>
            </a:r>
            <a:r>
              <a:rPr lang="en-US" altLang="zh-CN" sz="1400" b="1" dirty="0">
                <a:sym typeface="Wingdings" pitchFamily="2" charset="2"/>
              </a:rPr>
              <a:t>: </a:t>
            </a:r>
            <a:r>
              <a:rPr lang="en-US" altLang="zh-CN" sz="1400" dirty="0">
                <a:sym typeface="Wingdings" pitchFamily="2" charset="2"/>
              </a:rPr>
              <a:t>no requirement for the intervals to be evenly spaced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</a:t>
            </a:r>
            <a:r>
              <a:rPr lang="en-US" altLang="zh-CN" sz="1400" b="1" dirty="0">
                <a:sym typeface="Wingdings" pitchFamily="2" charset="2"/>
              </a:rPr>
              <a:t>circumvent the activation outlier issue</a:t>
            </a:r>
            <a:r>
              <a:rPr lang="en-US" altLang="zh-CN" sz="1400" b="1" baseline="30000" dirty="0">
                <a:sym typeface="Wingdings" pitchFamily="2" charset="2"/>
              </a:rPr>
              <a:t>[9]</a:t>
            </a:r>
          </a:p>
          <a:p>
            <a:pPr lvl="2"/>
            <a:r>
              <a:rPr lang="en-US" altLang="zh-CN" sz="1200" b="1" dirty="0">
                <a:sym typeface="Wingdings" pitchFamily="2" charset="2"/>
              </a:rPr>
              <a:t>MX format </a:t>
            </a:r>
            <a:r>
              <a:rPr lang="en-US" altLang="zh-CN" sz="1200" dirty="0">
                <a:sym typeface="Wingdings" pitchFamily="2" charset="2"/>
              </a:rPr>
              <a:t>is block-level uniform, global non-uniform quantization</a:t>
            </a:r>
          </a:p>
          <a:p>
            <a:pPr lvl="2"/>
            <a:r>
              <a:rPr lang="en-US" altLang="zh-CN" sz="1200" b="1" dirty="0">
                <a:sym typeface="Wingdings" pitchFamily="2" charset="2"/>
              </a:rPr>
              <a:t>Vector quantization(VQ) </a:t>
            </a:r>
            <a:r>
              <a:rPr lang="en-US" altLang="zh-CN" sz="1200" dirty="0">
                <a:sym typeface="Wingdings" pitchFamily="2" charset="2"/>
              </a:rPr>
              <a:t>is non-uniform quantization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Weight outliers </a:t>
            </a:r>
            <a:r>
              <a:rPr lang="en-US" altLang="zh-CN" sz="1400" dirty="0">
                <a:sym typeface="Wingdings" pitchFamily="2" charset="2"/>
              </a:rPr>
              <a:t>still need to be handled</a:t>
            </a:r>
          </a:p>
          <a:p>
            <a:pPr lvl="2"/>
            <a:r>
              <a:rPr lang="en-US" altLang="zh-CN" sz="1213" dirty="0">
                <a:sym typeface="Wingdings" pitchFamily="2" charset="2"/>
              </a:rPr>
              <a:t>The majority of the weight elements can be compressed to 3-4 bits, while less than 1% outliers (unstructured sparse) are stored in FP16</a:t>
            </a:r>
            <a:r>
              <a:rPr lang="en-US" altLang="zh-CN" sz="1213" baseline="30000" dirty="0">
                <a:sym typeface="Wingdings" pitchFamily="2" charset="2"/>
              </a:rPr>
              <a:t>[10]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2FC1D3-49A4-FF23-80D3-62568500D87C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0F2F-4748-4B1C-254D-5B64819C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407B-C08E-C79F-6B43-45B310CF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Handling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BD017-536B-6F0C-2ACC-C246C0CC6E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23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9BFE9-7DD9-0C38-FB5C-481CD5FBA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6938121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Dense-Dense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Gustav-based</a:t>
            </a:r>
            <a:r>
              <a:rPr lang="en-US" altLang="zh-CN" sz="1400" dirty="0">
                <a:sym typeface="Wingdings" pitchFamily="2" charset="2"/>
              </a:rPr>
              <a:t> dataflow with </a:t>
            </a:r>
            <a:r>
              <a:rPr lang="en-US" altLang="zh-CN" sz="1400" b="1" dirty="0">
                <a:sym typeface="Wingdings" pitchFamily="2" charset="2"/>
              </a:rPr>
              <a:t>ADDMUL</a:t>
            </a:r>
            <a:r>
              <a:rPr lang="en-US" altLang="zh-CN" sz="1400" dirty="0">
                <a:sym typeface="Wingdings" pitchFamily="2" charset="2"/>
              </a:rPr>
              <a:t> operation group</a:t>
            </a:r>
          </a:p>
          <a:p>
            <a:pPr lvl="1"/>
            <a:r>
              <a:rPr lang="en-US" altLang="zh-CN" sz="1387" dirty="0">
                <a:sym typeface="Wingdings" pitchFamily="2" charset="2"/>
              </a:rPr>
              <a:t>Inner-product dataflow with ADDMUL operation group requires a </a:t>
            </a:r>
            <a:r>
              <a:rPr lang="en-US" altLang="zh-CN" sz="1387" b="1" dirty="0">
                <a:sym typeface="Wingdings" pitchFamily="2" charset="2"/>
              </a:rPr>
              <a:t>reduction stage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BE6E6A-F797-9869-9D11-0986EB5CF4CB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0CEA8-9255-EB25-0072-38CFB754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7E10F3-579C-07CB-F91A-07D29DC0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3825" y="2963148"/>
            <a:ext cx="3618094" cy="16080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796AD5-01FC-3CF4-9E96-103C355E72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24635" y="1792521"/>
            <a:ext cx="2614519" cy="988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980A0B-7365-CB95-83FB-3DA108A6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56785" y="1792520"/>
            <a:ext cx="2614519" cy="988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ABB329-695B-3CE8-6F64-8EEA7855FB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7379" y="2963148"/>
            <a:ext cx="4834846" cy="1608042"/>
          </a:xfrm>
          <a:prstGeom prst="rect">
            <a:avLst/>
          </a:prstGeom>
        </p:spPr>
      </p:pic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A08DCA71-E6CD-749B-5A3F-38BA810F1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825" y="2963148"/>
            <a:ext cx="3618095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9533-182A-7C16-AF57-697ABD11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EACC-1977-13E8-4114-3D550710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Handling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B6B8F-0551-CB73-D903-5D0809A73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24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A78F6-7F39-E714-7EE4-0CB845DB1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6938121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Dense-Structured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Gustav-based</a:t>
            </a:r>
            <a:r>
              <a:rPr lang="en-US" altLang="zh-CN" sz="1400" dirty="0">
                <a:sym typeface="Wingdings" pitchFamily="2" charset="2"/>
              </a:rPr>
              <a:t> dataflow with </a:t>
            </a:r>
            <a:r>
              <a:rPr lang="en-US" altLang="zh-CN" sz="1400" b="1" dirty="0">
                <a:sym typeface="Wingdings" pitchFamily="2" charset="2"/>
              </a:rPr>
              <a:t>ADDMUL</a:t>
            </a:r>
            <a:r>
              <a:rPr lang="en-US" altLang="zh-CN" sz="1400" dirty="0">
                <a:sym typeface="Wingdings" pitchFamily="2" charset="2"/>
              </a:rPr>
              <a:t> operation group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Utilize the indexed-</a:t>
            </a:r>
            <a:r>
              <a:rPr lang="en-US" altLang="zh-CN" sz="1400" dirty="0" err="1">
                <a:sym typeface="Wingdings" pitchFamily="2" charset="2"/>
              </a:rPr>
              <a:t>macc</a:t>
            </a:r>
            <a:r>
              <a:rPr lang="en-US" altLang="zh-CN" sz="1400" dirty="0">
                <a:sym typeface="Wingdings" pitchFamily="2" charset="2"/>
              </a:rPr>
              <a:t> operation</a:t>
            </a:r>
          </a:p>
          <a:p>
            <a:pPr lvl="2"/>
            <a:r>
              <a:rPr lang="en-US" altLang="zh-CN" sz="1200" dirty="0">
                <a:sym typeface="Wingdings" pitchFamily="2" charset="2"/>
              </a:rPr>
              <a:t>Remove the index translation between the N:M format and RVV spec</a:t>
            </a:r>
          </a:p>
          <a:p>
            <a:pPr lvl="2"/>
            <a:r>
              <a:rPr lang="en-US" altLang="zh-CN" sz="1200" dirty="0">
                <a:sym typeface="Wingdings" pitchFamily="2" charset="2"/>
              </a:rPr>
              <a:t>Modeled in GVSoC, with one important insight  </a:t>
            </a:r>
            <a:r>
              <a:rPr lang="en-US" altLang="zh-CN" sz="1200" b="1" dirty="0">
                <a:sym typeface="Wingdings" pitchFamily="2" charset="2"/>
              </a:rPr>
              <a:t>Efficient VRF gather operation required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D65338-A075-B454-DB79-B3D35F6415B5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51051-8CA5-FED9-80A6-118366EE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6D77EA-493B-3BC5-CB68-97A8DAF5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3825" y="2963148"/>
            <a:ext cx="3618094" cy="16080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D52255-979D-3AE2-C1D4-AD9DDB5A2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5783-81CE-EC99-A294-4916ECCB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2347-6AE6-B73B-C795-B948FDB9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Handling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26089-2E2B-9C7F-4898-DCFA42E343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25</a:t>
            </a:fld>
            <a:endParaRPr lang="en" kern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63FF2-963A-8CD5-5547-5631807B6C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7379" y="628032"/>
                <a:ext cx="7692298" cy="2631820"/>
              </a:xfrm>
            </p:spPr>
            <p:txBody>
              <a:bodyPr/>
              <a:lstStyle/>
              <a:p>
                <a:r>
                  <a:rPr lang="en-US" altLang="zh-CN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Dense-Unstructured</a:t>
                </a:r>
              </a:p>
              <a:p>
                <a:pPr lvl="1"/>
                <a:r>
                  <a:rPr lang="en-US" altLang="zh-CN" sz="1400" b="1" dirty="0">
                    <a:sym typeface="Wingdings" pitchFamily="2" charset="2"/>
                  </a:rPr>
                  <a:t>SSSR-like support</a:t>
                </a:r>
                <a:endParaRPr lang="en-US" altLang="zh-CN" sz="1400" dirty="0">
                  <a:sym typeface="Wingdings" pitchFamily="2" charset="2"/>
                </a:endParaRPr>
              </a:p>
              <a:p>
                <a:pPr lvl="1"/>
                <a:r>
                  <a:rPr lang="en-US" altLang="zh-CN" sz="1400" dirty="0">
                    <a:sym typeface="Wingdings" pitchFamily="2" charset="2"/>
                  </a:rPr>
                  <a:t>Assume MatMul (1xExP) with a </a:t>
                </a:r>
                <a:r>
                  <a:rPr lang="en-US" altLang="zh-CN" sz="1400" b="1" dirty="0">
                    <a:sym typeface="Wingdings" pitchFamily="2" charset="2"/>
                  </a:rPr>
                  <a:t>90% sparsity </a:t>
                </a:r>
                <a:r>
                  <a:rPr lang="en-US" altLang="zh-CN" sz="1400" dirty="0">
                    <a:sym typeface="Wingdings" pitchFamily="2" charset="2"/>
                  </a:rPr>
                  <a:t>rate in the weight matrix, with </a:t>
                </a:r>
                <a:r>
                  <a:rPr lang="en-US" altLang="zh-CN" sz="1400" dirty="0" err="1">
                    <a:sym typeface="Wingdings" pitchFamily="2" charset="2"/>
                  </a:rPr>
                  <a:t>Snitch+SSSR</a:t>
                </a:r>
                <a:endParaRPr lang="en-US" altLang="zh-CN" sz="1400" dirty="0">
                  <a:sym typeface="Wingdings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#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=0.1×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, Computational throughput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𝜃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=1 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𝑐𝑦𝑐𝑙𝑒</m:t>
                    </m:r>
                  </m:oMath>
                </a14:m>
                <a:endParaRPr lang="en-US" altLang="zh-CN" sz="1200" dirty="0">
                  <a:sym typeface="Wingdings" pitchFamily="2" charset="2"/>
                </a:endParaRPr>
              </a:p>
              <a:p>
                <a:pPr lvl="1"/>
                <a:r>
                  <a:rPr lang="en-US" altLang="zh-CN" sz="1387" dirty="0">
                    <a:sym typeface="Wingdings" pitchFamily="2" charset="2"/>
                  </a:rPr>
                  <a:t>Comparing with a single Spatz</a:t>
                </a:r>
                <a:r>
                  <a:rPr lang="en-US" altLang="zh-CN" sz="1387" baseline="-25000" dirty="0">
                    <a:sym typeface="Wingdings" pitchFamily="2" charset="2"/>
                  </a:rPr>
                  <a:t>4 </a:t>
                </a:r>
                <a:r>
                  <a:rPr lang="en-US" altLang="zh-CN" sz="1387" dirty="0">
                    <a:sym typeface="Wingdings" pitchFamily="2" charset="2"/>
                  </a:rPr>
                  <a:t>with </a:t>
                </a:r>
                <a:r>
                  <a:rPr lang="en-US" altLang="zh-CN" sz="1387" b="1" dirty="0">
                    <a:sym typeface="Wingdings" pitchFamily="2" charset="2"/>
                  </a:rPr>
                  <a:t>dense</a:t>
                </a:r>
                <a:r>
                  <a:rPr lang="en-US" altLang="zh-CN" sz="1387" dirty="0">
                    <a:sym typeface="Wingdings" pitchFamily="2" charset="2"/>
                  </a:rPr>
                  <a:t> equivalent computation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#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, Computational throughput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𝜃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=4×4=16 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𝑐𝑦𝑐𝑙𝑒</m:t>
                    </m:r>
                  </m:oMath>
                </a14:m>
                <a:endParaRPr lang="en-US" altLang="zh-CN" sz="1200" dirty="0">
                  <a:sym typeface="Wingdings" pitchFamily="2" charset="2"/>
                </a:endParaRPr>
              </a:p>
              <a:p>
                <a:pPr lvl="1"/>
                <a:r>
                  <a:rPr lang="en-US" altLang="zh-CN" sz="1387" b="1" dirty="0">
                    <a:sym typeface="Wingdings" pitchFamily="2" charset="2"/>
                  </a:rPr>
                  <a:t>Brief insight</a:t>
                </a:r>
                <a:r>
                  <a:rPr lang="en-US" altLang="zh-CN" sz="1387" dirty="0">
                    <a:sym typeface="Wingdings" pitchFamily="2" charset="2"/>
                  </a:rPr>
                  <a:t>: We need at least 2 SSSR-like support to achieve actual speedup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63FF2-963A-8CD5-5547-5631807B6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7379" y="628032"/>
                <a:ext cx="7692298" cy="26318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E326858B-F7B4-EEDA-B1F6-FB09823F4058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50796E-838C-8DF9-42E8-1B634EB7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3825" y="2963148"/>
            <a:ext cx="3618094" cy="16080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4F2145-8028-93E3-F38D-1DCEC25E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7FF86D-EEC8-F533-640A-EB9642F33F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B3E7-613F-2310-36E9-9BB8093B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397A-B848-67F8-C662-64F3E072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Handling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69AC0-E02C-69E1-2194-AA1F57027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7DCEC-9078-4042-BF4F-BE9F4B7BC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7583848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Current SSSR streaming limitation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The streaming units work on </a:t>
            </a:r>
            <a:r>
              <a:rPr lang="en-US" altLang="zh-CN" sz="1400" b="1" dirty="0">
                <a:sym typeface="Wingdings" pitchFamily="2" charset="2"/>
              </a:rPr>
              <a:t>L1 bank-width </a:t>
            </a:r>
            <a:r>
              <a:rPr lang="en-US" altLang="zh-CN" sz="1400" dirty="0">
                <a:sym typeface="Wingdings" pitchFamily="2" charset="2"/>
              </a:rPr>
              <a:t>granularity  underutilized bandwidth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Extend streaming units with </a:t>
            </a:r>
            <a:r>
              <a:rPr lang="en-US" altLang="zh-CN" sz="1400" b="1" dirty="0">
                <a:sym typeface="Wingdings" pitchFamily="2" charset="2"/>
              </a:rPr>
              <a:t>lower control granularity</a:t>
            </a:r>
            <a:r>
              <a:rPr lang="en-US" altLang="zh-CN" sz="1400" dirty="0">
                <a:sym typeface="Wingdings" pitchFamily="2" charset="2"/>
              </a:rPr>
              <a:t>, L1-to-SSSR gather operation  </a:t>
            </a:r>
          </a:p>
          <a:p>
            <a:r>
              <a:rPr lang="en-US" altLang="zh-CN" sz="1600" b="1" dirty="0">
                <a:sym typeface="Wingdings" pitchFamily="2" charset="2"/>
              </a:rPr>
              <a:t>Potential SSSR integration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(P1) Heterogeneous cluster</a:t>
            </a:r>
            <a:r>
              <a:rPr lang="en-US" altLang="zh-CN" sz="1400" dirty="0">
                <a:sym typeface="Wingdings" pitchFamily="2" charset="2"/>
              </a:rPr>
              <a:t>:  Spatz and Snitch + SSSR, unstructured workload map to SSSR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(P2) Vector streaming processor</a:t>
            </a:r>
            <a:r>
              <a:rPr lang="en-US" altLang="zh-CN" sz="1400" dirty="0">
                <a:sym typeface="Wingdings" pitchFamily="2" charset="2"/>
              </a:rPr>
              <a:t>: reformulate Spatz VLSU and VRF</a:t>
            </a:r>
            <a:endParaRPr lang="en-US" altLang="zh-CN" sz="1387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998AB2-32C3-CF88-308A-7281223E746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28E378-4A0B-5D89-DD72-E4187695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3825" y="2963148"/>
            <a:ext cx="3618094" cy="16080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00A873-39F7-6578-E52E-18E7527C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739" y="2963148"/>
            <a:ext cx="4824126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6851B-6DA2-C220-F449-8509B6A0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2E22-BF25-70DD-F1C5-0C19D5FD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Handling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E8D52-239B-528C-2242-09A83BBA53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D64E0-13B0-980A-CD74-D99F8781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8135804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Sparse attention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Fundamentally, still a ‘dense’ GEMV 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PE level, still handled by </a:t>
            </a:r>
            <a:r>
              <a:rPr lang="en-US" altLang="zh-CN" sz="1400" b="1" dirty="0">
                <a:sym typeface="Wingdings" pitchFamily="2" charset="2"/>
              </a:rPr>
              <a:t>scalar-vector multiplication</a:t>
            </a:r>
            <a:r>
              <a:rPr lang="en-US" altLang="zh-CN" sz="1400" dirty="0">
                <a:sym typeface="Wingdings" pitchFamily="2" charset="2"/>
              </a:rPr>
              <a:t>, with Gustav-based dataflow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The vectors of </a:t>
            </a:r>
            <a:r>
              <a:rPr lang="en-US" altLang="zh-CN" sz="1400" i="1" dirty="0">
                <a:sym typeface="Wingdings" pitchFamily="2" charset="2"/>
              </a:rPr>
              <a:t>Value</a:t>
            </a:r>
            <a:r>
              <a:rPr lang="en-US" altLang="zh-CN" sz="1400" dirty="0">
                <a:sym typeface="Wingdings" pitchFamily="2" charset="2"/>
              </a:rPr>
              <a:t> matrix should be loaded according to the </a:t>
            </a:r>
            <a:r>
              <a:rPr lang="en-US" altLang="zh-CN" sz="1400" b="1" i="1" dirty="0">
                <a:sym typeface="Wingdings" pitchFamily="2" charset="2"/>
              </a:rPr>
              <a:t>top-k </a:t>
            </a:r>
            <a:r>
              <a:rPr lang="en-US" altLang="zh-CN" sz="1400" b="1" dirty="0">
                <a:sym typeface="Wingdings" pitchFamily="2" charset="2"/>
              </a:rPr>
              <a:t>attention score indices</a:t>
            </a:r>
            <a:br>
              <a:rPr lang="en-US" altLang="zh-CN" sz="1400" dirty="0">
                <a:sym typeface="Wingdings" pitchFamily="2" charset="2"/>
              </a:rPr>
            </a:br>
            <a:r>
              <a:rPr lang="en-US" altLang="zh-CN" sz="1400" dirty="0">
                <a:sym typeface="Wingdings" pitchFamily="2" charset="2"/>
              </a:rPr>
              <a:t> Vector-level loading/indirect streaming</a:t>
            </a:r>
            <a:endParaRPr lang="en-US" altLang="zh-CN" sz="1387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6BE227-6EBC-F971-7BF2-0B515BE125DB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FF6EB-B455-DF7A-3501-3E7AF29A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088" y="2964931"/>
            <a:ext cx="4813428" cy="1604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DDE97-6F62-F800-DA82-5656A949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5805" y="2963148"/>
            <a:ext cx="3594133" cy="1608042"/>
          </a:xfrm>
          <a:prstGeom prst="rect">
            <a:avLst/>
          </a:prstGeom>
        </p:spPr>
      </p:pic>
      <p:pic>
        <p:nvPicPr>
          <p:cNvPr id="8" name="图片 7" descr="图表, 条形图, 箱线图&#10;&#10;AI 生成的内容可能不正确。">
            <a:extLst>
              <a:ext uri="{FF2B5EF4-FFF2-40B4-BE49-F238E27FC236}">
                <a16:creationId xmlns:a16="http://schemas.microsoft.com/office/drawing/2014/main" id="{6763BD20-C0C9-9FA1-199C-DB5AD33B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07" y="1943942"/>
            <a:ext cx="2368505" cy="925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3FE495-2586-A8A8-3FAE-6464D4A6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73825" y="2963148"/>
            <a:ext cx="3618094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BFE83-B975-4600-FC07-1F30F6E7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88CF-F623-89CA-7DFD-9D7C4D32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+ Block Quantization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14CE3-623E-AE57-55A2-BB0EB7D09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E65B1-0AFF-E72C-39CC-00B3C15DF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8135804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 Dense-Dense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(ignoring the outliers)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Per FPU inner-product dataflow, per Spatz mixed (</a:t>
            </a:r>
            <a:r>
              <a:rPr lang="en-US" altLang="zh-CN" sz="1400" dirty="0" err="1">
                <a:sym typeface="Wingdings" pitchFamily="2" charset="2"/>
              </a:rPr>
              <a:t>inner+Gustav</a:t>
            </a:r>
            <a:r>
              <a:rPr lang="en-US" altLang="zh-CN" sz="1400" dirty="0">
                <a:sym typeface="Wingdings" pitchFamily="2" charset="2"/>
              </a:rPr>
              <a:t>) dataflow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Row-wise quantized activation, </a:t>
            </a:r>
            <a:r>
              <a:rPr lang="en-US" altLang="zh-CN" sz="1400" b="1" dirty="0">
                <a:sym typeface="Wingdings" pitchFamily="2" charset="2"/>
              </a:rPr>
              <a:t>column-wise quantized weight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Highlight the requirement for </a:t>
            </a:r>
            <a:r>
              <a:rPr lang="en-US" altLang="zh-CN" sz="1400" b="1" dirty="0">
                <a:sym typeface="Wingdings" pitchFamily="2" charset="2"/>
              </a:rPr>
              <a:t>online MX quantization </a:t>
            </a:r>
            <a:r>
              <a:rPr lang="en-US" altLang="zh-CN" sz="1400" dirty="0">
                <a:sym typeface="Wingdings" pitchFamily="2" charset="2"/>
              </a:rPr>
              <a:t>(FP32  MXFP8)</a:t>
            </a:r>
            <a:endParaRPr lang="en-US" altLang="zh-CN" sz="1387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D0F1FC-02B2-8D64-8B0D-57D87986B09C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A3864-9093-2AFC-1172-6293E74B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714" y="2964931"/>
            <a:ext cx="4792176" cy="1604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A0B5D7-6F68-4076-8458-98AB3D53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5805" y="2968472"/>
            <a:ext cx="3594133" cy="1597392"/>
          </a:xfrm>
          <a:prstGeom prst="rect">
            <a:avLst/>
          </a:prstGeom>
        </p:spPr>
      </p:pic>
      <p:pic>
        <p:nvPicPr>
          <p:cNvPr id="9" name="图片 8" descr="形状, 正方形&#10;&#10;AI 生成的内容可能不正确。">
            <a:extLst>
              <a:ext uri="{FF2B5EF4-FFF2-40B4-BE49-F238E27FC236}">
                <a16:creationId xmlns:a16="http://schemas.microsoft.com/office/drawing/2014/main" id="{D09F6225-0BA1-1A79-5F5B-A98A41B804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7248" y="1571224"/>
            <a:ext cx="2951762" cy="1310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307A6C-534B-0241-6249-0E36BE7597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7379" y="2963148"/>
            <a:ext cx="4834846" cy="1608042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2D6A73C8-3DAC-2CBA-FC26-88B989070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825" y="2963148"/>
            <a:ext cx="3618095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779B-555A-96A8-E921-BEA32729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1EAD-C61C-71F6-1178-58B23706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+ Block Quantization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620B-A0A7-D700-8568-A54FB827E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29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62F87-3E65-AA48-B3C0-60924F7D7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9" y="628032"/>
            <a:ext cx="8135804" cy="2631820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 Dense-Structured </a:t>
            </a:r>
            <a:r>
              <a:rPr lang="en-US" altLang="zh-CN" sz="16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(ignoring the outliers)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The pruning direction needs to </a:t>
            </a:r>
            <a:r>
              <a:rPr lang="en-US" altLang="zh-CN" sz="1400" b="1" dirty="0">
                <a:sym typeface="Wingdings" pitchFamily="2" charset="2"/>
              </a:rPr>
              <a:t>align with </a:t>
            </a:r>
            <a:r>
              <a:rPr lang="en-US" altLang="zh-CN" sz="1400" dirty="0">
                <a:sym typeface="Wingdings" pitchFamily="2" charset="2"/>
              </a:rPr>
              <a:t>the quantization direction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MXDOTP</a:t>
            </a:r>
            <a:r>
              <a:rPr lang="en-US" altLang="zh-CN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operation group can be reused without modification</a:t>
            </a:r>
          </a:p>
          <a:p>
            <a:pPr lvl="1"/>
            <a:r>
              <a:rPr lang="en-US" altLang="zh-CN" sz="1400" b="1" dirty="0">
                <a:sym typeface="Wingdings" pitchFamily="2" charset="2"/>
              </a:rPr>
              <a:t>Gather</a:t>
            </a:r>
            <a:r>
              <a:rPr lang="en-US" altLang="zh-CN" sz="1400" dirty="0">
                <a:sym typeface="Wingdings" pitchFamily="2" charset="2"/>
              </a:rPr>
              <a:t> operation support in VRF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65EA72-FA5E-5B7E-1FEF-ACA6B53DA3E0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60A71-C503-61A1-4195-429DB725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714" y="2968473"/>
            <a:ext cx="4792176" cy="1597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23620C-5481-2A94-5F6E-589126C8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5805" y="2968472"/>
            <a:ext cx="3594133" cy="1597392"/>
          </a:xfrm>
          <a:prstGeom prst="rect">
            <a:avLst/>
          </a:prstGeom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847186D4-D33E-ED55-A4F3-461F153D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93" y="848215"/>
            <a:ext cx="2272368" cy="2191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5776C6-0DFA-6C2A-B12A-8669D328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8714" y="2964931"/>
            <a:ext cx="4792176" cy="1604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B4A4C6-6ADF-E035-309A-3303B068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5805" y="2968472"/>
            <a:ext cx="3594133" cy="15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6" y="727914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Progress Update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Block quantization: Microscaling (MX) format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dirty="0"/>
              <a:t>OCP Microscaling Formats (MX) Specification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dirty="0"/>
              <a:t>FPU </a:t>
            </a:r>
            <a:r>
              <a:rPr lang="en-US" i="1" dirty="0"/>
              <a:t>DOTP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altLang="zh-CN" b="1" dirty="0"/>
              <a:t>MX format handling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FPU </a:t>
            </a:r>
            <a:r>
              <a:rPr lang="en" i="1" dirty="0"/>
              <a:t>MXDOTP</a:t>
            </a:r>
            <a:r>
              <a:rPr lang="en" dirty="0"/>
              <a:t> </a:t>
            </a:r>
            <a:r>
              <a:rPr lang="en" dirty="0" err="1"/>
              <a:t>datapath</a:t>
            </a:r>
            <a:endParaRPr lang="en" dirty="0"/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dirty="0"/>
              <a:t>Quantization-axis consideration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b="1" dirty="0"/>
              <a:t>Joint Handling of MX and N:M Structured Sparsity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dirty="0"/>
              <a:t>Sparsification, quantization-axis joint consideration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Timeline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0F2E3-4251-6B0E-9AA1-10A8FB9F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2026-1427-0487-1081-A400D12A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+ Block Quantization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0691B-2FE1-4DE7-5EB8-3CA6804DA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30</a:t>
            </a:fld>
            <a:endParaRPr lang="en" kern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163F61-32F7-8C23-A6C3-B3E9C2E703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7379" y="628032"/>
                <a:ext cx="8135804" cy="2631820"/>
              </a:xfrm>
            </p:spPr>
            <p:txBody>
              <a:bodyPr/>
              <a:lstStyle/>
              <a:p>
                <a:r>
                  <a:rPr lang="en-US" altLang="zh-CN" sz="16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Outlier handling</a:t>
                </a:r>
                <a:endParaRPr lang="en-US" altLang="zh-CN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endParaRPr>
              </a:p>
              <a:p>
                <a:pPr lvl="1"/>
                <a:r>
                  <a:rPr lang="en-US" altLang="zh-CN" sz="1400" b="1" dirty="0">
                    <a:sym typeface="Wingdings" pitchFamily="2" charset="2"/>
                  </a:rPr>
                  <a:t>1% weight outliers </a:t>
                </a:r>
                <a:r>
                  <a:rPr lang="en-US" altLang="zh-CN" sz="1400" dirty="0">
                    <a:sym typeface="Wingdings" pitchFamily="2" charset="2"/>
                  </a:rPr>
                  <a:t>stored as </a:t>
                </a:r>
                <a:r>
                  <a:rPr lang="en-US" altLang="zh-CN" sz="1400" b="1" dirty="0">
                    <a:sym typeface="Wingdings" pitchFamily="2" charset="2"/>
                  </a:rPr>
                  <a:t>FP16</a:t>
                </a:r>
                <a:r>
                  <a:rPr lang="en-US" altLang="zh-CN" sz="1400" dirty="0">
                    <a:sym typeface="Wingdings" pitchFamily="2" charset="2"/>
                  </a:rPr>
                  <a:t>, when the majority of the weight elements are compressed to 3-4 bits (MXFP4)</a:t>
                </a:r>
              </a:p>
              <a:p>
                <a:pPr lvl="2"/>
                <a:r>
                  <a:rPr lang="en-US" altLang="zh-CN" sz="1213" dirty="0">
                    <a:sym typeface="Wingdings" pitchFamily="2" charset="2"/>
                  </a:rPr>
                  <a:t>Should be calculated </a:t>
                </a:r>
                <a:r>
                  <a:rPr lang="en-US" altLang="zh-CN" sz="1213" dirty="0" err="1">
                    <a:sym typeface="Wingdings" pitchFamily="2" charset="2"/>
                  </a:rPr>
                  <a:t>seperately</a:t>
                </a:r>
                <a:endParaRPr lang="en-US" altLang="zh-CN" sz="1213" dirty="0">
                  <a:sym typeface="Wingdings" pitchFamily="2" charset="2"/>
                </a:endParaRPr>
              </a:p>
              <a:p>
                <a:pPr lvl="1"/>
                <a:r>
                  <a:rPr lang="en-US" altLang="zh-CN" sz="1400" dirty="0">
                    <a:sym typeface="Wingdings" pitchFamily="2" charset="2"/>
                  </a:rPr>
                  <a:t>Assume MatMul (1xExP):</a:t>
                </a:r>
              </a:p>
              <a:p>
                <a:pPr lvl="2"/>
                <a:r>
                  <a:rPr lang="en-US" altLang="zh-CN" sz="1200" dirty="0">
                    <a:sym typeface="Wingdings" pitchFamily="2" charset="2"/>
                  </a:rPr>
                  <a:t>Use </a:t>
                </a:r>
                <a:r>
                  <a:rPr lang="en-US" altLang="zh-CN" sz="1200" b="1" dirty="0">
                    <a:sym typeface="Wingdings" pitchFamily="2" charset="2"/>
                  </a:rPr>
                  <a:t>Snitch</a:t>
                </a:r>
                <a:r>
                  <a:rPr lang="en-US" altLang="zh-CN" sz="1200" dirty="0">
                    <a:sym typeface="Wingdings" pitchFamily="2" charset="2"/>
                  </a:rPr>
                  <a:t> to handle outliers: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#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=0.01×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, Computational throughput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𝜃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=1 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𝑐𝑦𝑐𝑙𝑒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 (FP16)</a:t>
                </a:r>
              </a:p>
              <a:p>
                <a:pPr lvl="2"/>
                <a:r>
                  <a:rPr lang="en-US" altLang="zh-CN" sz="1200" dirty="0">
                    <a:sym typeface="Wingdings" pitchFamily="2" charset="2"/>
                  </a:rPr>
                  <a:t>Use </a:t>
                </a:r>
                <a:r>
                  <a:rPr lang="en-US" altLang="zh-CN" sz="1200" b="1" dirty="0">
                    <a:sym typeface="Wingdings" pitchFamily="2" charset="2"/>
                  </a:rPr>
                  <a:t>Spatz</a:t>
                </a:r>
                <a:r>
                  <a:rPr lang="en-US" altLang="zh-CN" sz="1200" dirty="0">
                    <a:sym typeface="Wingdings" pitchFamily="2" charset="2"/>
                  </a:rPr>
                  <a:t> for dense comp.: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#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𝐸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, Computational throughput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𝜃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=64 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𝑀𝐴𝐶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sym typeface="Wingdings" pitchFamily="2" charset="2"/>
                      </a:rPr>
                      <m:t>𝑐𝑦𝑐𝑙𝑒</m:t>
                    </m:r>
                  </m:oMath>
                </a14:m>
                <a:r>
                  <a:rPr lang="en-US" altLang="zh-CN" sz="1200" dirty="0">
                    <a:sym typeface="Wingdings" pitchFamily="2" charset="2"/>
                  </a:rPr>
                  <a:t> (MXFP4)</a:t>
                </a:r>
              </a:p>
              <a:p>
                <a:pPr lvl="2"/>
                <a:r>
                  <a:rPr lang="en-US" altLang="zh-CN" sz="1200" dirty="0">
                    <a:sym typeface="Wingdings" pitchFamily="2" charset="2"/>
                  </a:rPr>
                  <a:t>Need </a:t>
                </a:r>
                <a:r>
                  <a:rPr lang="en-US" altLang="zh-CN" sz="1200" b="1" dirty="0">
                    <a:sym typeface="Wingdings" pitchFamily="2" charset="2"/>
                  </a:rPr>
                  <a:t>one additional </a:t>
                </a:r>
                <a:r>
                  <a:rPr lang="en-US" altLang="zh-CN" sz="1200" dirty="0">
                    <a:sym typeface="Wingdings" pitchFamily="2" charset="2"/>
                  </a:rPr>
                  <a:t>SSSR-like support, so that unstructured computation is not the performance bottleneck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163F61-32F7-8C23-A6C3-B3E9C2E70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7379" y="628032"/>
                <a:ext cx="8135804" cy="2631820"/>
              </a:xfrm>
              <a:blipFill>
                <a:blip r:embed="rId2"/>
                <a:stretch>
                  <a:fillRect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325D37CF-9C9C-8F33-B3B6-FB86DE6CA8D6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726FC7-C35E-3EB5-C289-AA6AD553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293" y="2968473"/>
            <a:ext cx="4771018" cy="1597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0B87F8-2D6E-CA22-C3E1-98785BE88F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5805" y="2968472"/>
            <a:ext cx="3594133" cy="15973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14CF1-46D0-CEC0-1129-D91C7656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8714" y="2968473"/>
            <a:ext cx="4792176" cy="15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4D69-A828-4FC8-BBD7-98A1E94D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74FF63-0CE9-617F-E767-32603828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5805" y="2968472"/>
            <a:ext cx="3594132" cy="15973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777FE7-A783-40EA-C17D-3CB58AD8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5805" y="2968472"/>
            <a:ext cx="3594133" cy="159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5FA59-9FD3-88E8-23C4-A8DAA286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Solution: Sparsity + Block Quantization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7FDF-178F-8570-DEB7-A08793FCE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31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A82B8-2BE4-3F14-2D26-7F7388B47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78" y="628033"/>
            <a:ext cx="8307985" cy="1227082"/>
          </a:xfrm>
        </p:spPr>
        <p:txBody>
          <a:bodyPr/>
          <a:lstStyle/>
          <a:p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Sparse Attention + MX</a:t>
            </a:r>
            <a:endParaRPr lang="en-US" altLang="zh-CN" sz="16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i="1" dirty="0">
                <a:sym typeface="Wingdings" pitchFamily="2" charset="2"/>
              </a:rPr>
              <a:t>Value </a:t>
            </a:r>
            <a:r>
              <a:rPr lang="en-US" altLang="zh-CN" sz="1400" dirty="0">
                <a:sym typeface="Wingdings" pitchFamily="2" charset="2"/>
              </a:rPr>
              <a:t>matrix is MX-quantized after the </a:t>
            </a:r>
            <a:r>
              <a:rPr lang="en-US" altLang="zh-CN" sz="1400" i="1" dirty="0">
                <a:sym typeface="Wingdings" pitchFamily="2" charset="2"/>
              </a:rPr>
              <a:t>KQV Gen </a:t>
            </a:r>
            <a:r>
              <a:rPr lang="en-US" altLang="zh-CN" sz="1400" dirty="0">
                <a:sym typeface="Wingdings" pitchFamily="2" charset="2"/>
              </a:rPr>
              <a:t>stage, stored back in HBM</a:t>
            </a:r>
          </a:p>
          <a:p>
            <a:pPr lvl="1"/>
            <a:r>
              <a:rPr lang="en-US" altLang="zh-CN" sz="1400" i="1" dirty="0">
                <a:sym typeface="Wingdings" pitchFamily="2" charset="2"/>
              </a:rPr>
              <a:t>Top-k </a:t>
            </a:r>
            <a:r>
              <a:rPr lang="en-US" altLang="zh-CN" sz="1400" dirty="0">
                <a:sym typeface="Wingdings" pitchFamily="2" charset="2"/>
              </a:rPr>
              <a:t>selection determines rows of the </a:t>
            </a:r>
            <a:r>
              <a:rPr lang="en-US" altLang="zh-CN" sz="1400" i="1" dirty="0">
                <a:sym typeface="Wingdings" pitchFamily="2" charset="2"/>
              </a:rPr>
              <a:t>Value</a:t>
            </a:r>
            <a:r>
              <a:rPr lang="en-US" altLang="zh-CN" sz="1400" dirty="0">
                <a:sym typeface="Wingdings" pitchFamily="2" charset="2"/>
              </a:rPr>
              <a:t> matrix load back to L1  Dequantize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Computation with FP16, much less data movement overhead</a:t>
            </a:r>
            <a:endParaRPr lang="en-US" altLang="zh-CN" sz="1200" dirty="0">
              <a:sym typeface="Wingdings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C55FAF-B7CF-2EEB-8712-452DDEF14109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C66E2-1D5C-574E-7430-7F6B6C2C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293" y="2968473"/>
            <a:ext cx="4771018" cy="1597392"/>
          </a:xfrm>
          <a:prstGeom prst="rect">
            <a:avLst/>
          </a:prstGeom>
        </p:spPr>
      </p:pic>
      <p:pic>
        <p:nvPicPr>
          <p:cNvPr id="8" name="图片 7" descr="形状&#10;&#10;AI 生成的内容可能不正确。">
            <a:extLst>
              <a:ext uri="{FF2B5EF4-FFF2-40B4-BE49-F238E27FC236}">
                <a16:creationId xmlns:a16="http://schemas.microsoft.com/office/drawing/2014/main" id="{2608B1F8-8856-601A-4BBA-549EE4EA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650"/>
          <a:stretch>
            <a:fillRect/>
          </a:stretch>
        </p:blipFill>
        <p:spPr>
          <a:xfrm>
            <a:off x="3348835" y="2059455"/>
            <a:ext cx="2446329" cy="9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FDB0-878C-D196-583D-BF5EB61D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3D242C8-D4DF-FDF5-0F19-D1B46374B4A4}"/>
              </a:ext>
            </a:extLst>
          </p:cNvPr>
          <p:cNvSpPr/>
          <p:nvPr/>
        </p:nvSpPr>
        <p:spPr>
          <a:xfrm>
            <a:off x="7565179" y="4215809"/>
            <a:ext cx="842037" cy="2126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05B333-05C5-8975-1457-2314CB973065}"/>
              </a:ext>
            </a:extLst>
          </p:cNvPr>
          <p:cNvSpPr/>
          <p:nvPr/>
        </p:nvSpPr>
        <p:spPr>
          <a:xfrm>
            <a:off x="7497421" y="2488214"/>
            <a:ext cx="1093992" cy="325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3810F0-DDB2-C322-8C85-128D90D417B7}"/>
              </a:ext>
            </a:extLst>
          </p:cNvPr>
          <p:cNvSpPr/>
          <p:nvPr/>
        </p:nvSpPr>
        <p:spPr>
          <a:xfrm>
            <a:off x="3815480" y="3829629"/>
            <a:ext cx="914402" cy="431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A89F7F-9AD8-0CE1-B39B-9B7DCBF65D40}"/>
              </a:ext>
            </a:extLst>
          </p:cNvPr>
          <p:cNvSpPr/>
          <p:nvPr/>
        </p:nvSpPr>
        <p:spPr>
          <a:xfrm>
            <a:off x="3815480" y="2006311"/>
            <a:ext cx="914402" cy="431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FC38E1-3427-9D89-B812-11D67D6FEF19}"/>
              </a:ext>
            </a:extLst>
          </p:cNvPr>
          <p:cNvSpPr/>
          <p:nvPr/>
        </p:nvSpPr>
        <p:spPr>
          <a:xfrm>
            <a:off x="2677414" y="4346180"/>
            <a:ext cx="756519" cy="2663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0D43B0-AD68-126F-1DE6-3985CF05F380}"/>
              </a:ext>
            </a:extLst>
          </p:cNvPr>
          <p:cNvSpPr/>
          <p:nvPr/>
        </p:nvSpPr>
        <p:spPr>
          <a:xfrm>
            <a:off x="2683993" y="2437343"/>
            <a:ext cx="756519" cy="2663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C627E-A0D0-F953-A154-8F2F78E0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Roadmap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5AA48-956B-144C-CB2C-5AF2639B7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32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94D55E-77D1-06F3-D0ED-A5EEC54F04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69293" y="2968473"/>
            <a:ext cx="4771018" cy="15973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24B35B-98B8-CB12-AF31-4990A910A1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185805" y="2968472"/>
            <a:ext cx="3594132" cy="1597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047B15-7992-FDC2-B755-FED7A946A1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69293" y="1209557"/>
            <a:ext cx="4813428" cy="1604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7E2995-50A0-BF59-014B-D43AEF2EE57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207010" y="1207774"/>
            <a:ext cx="3594133" cy="16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9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  <p:bldP spid="11" grpId="0" animBg="1"/>
      <p:bldP spid="10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07A6-F9E8-E08B-34D3-D4FC8BA1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C898-E43F-7742-8B67-49114046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DD8D-C0CF-EB29-762F-FBF1CDBBA4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D70BC-97EA-D549-B1E0-43B1FC156C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9BFE5-CF78-B398-5412-25D0DC1F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1" y="778438"/>
            <a:ext cx="8571865" cy="230939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9514261-74F9-4EF2-99A2-B3FAB99BF2F3}"/>
              </a:ext>
            </a:extLst>
          </p:cNvPr>
          <p:cNvSpPr/>
          <p:nvPr/>
        </p:nvSpPr>
        <p:spPr>
          <a:xfrm>
            <a:off x="1991001" y="3150661"/>
            <a:ext cx="3180891" cy="844869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10063D35-5441-3548-BECA-C1B2A7C16AC4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243846" cy="606467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MX, N:M format co-consideration</a:t>
            </a:r>
            <a:endParaRPr lang="en-US" sz="1050" i="1" dirty="0"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141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4D4DE74C-B001-57FD-6E2C-BB067461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>
            <a:extLst>
              <a:ext uri="{FF2B5EF4-FFF2-40B4-BE49-F238E27FC236}">
                <a16:creationId xmlns:a16="http://schemas.microsoft.com/office/drawing/2014/main" id="{D87CC21A-6BC5-7C0B-7A01-F323CF966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099" y="167600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References </a:t>
            </a:r>
            <a:endParaRPr dirty="0"/>
          </a:p>
        </p:txBody>
      </p:sp>
      <p:sp>
        <p:nvSpPr>
          <p:cNvPr id="262" name="Google Shape;262;p40">
            <a:extLst>
              <a:ext uri="{FF2B5EF4-FFF2-40B4-BE49-F238E27FC236}">
                <a16:creationId xmlns:a16="http://schemas.microsoft.com/office/drawing/2014/main" id="{03CB11C2-58FD-E9DC-FDC3-6DE26AD2F0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63" name="Google Shape;263;p40">
            <a:extLst>
              <a:ext uri="{FF2B5EF4-FFF2-40B4-BE49-F238E27FC236}">
                <a16:creationId xmlns:a16="http://schemas.microsoft.com/office/drawing/2014/main" id="{52DCC9DB-FA89-A73B-DD3C-93CD6E33DE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64" name="Google Shape;264;p40">
            <a:extLst>
              <a:ext uri="{FF2B5EF4-FFF2-40B4-BE49-F238E27FC236}">
                <a16:creationId xmlns:a16="http://schemas.microsoft.com/office/drawing/2014/main" id="{80A8A7BC-66BA-2845-7A6A-F8ABD22C6A21}"/>
              </a:ext>
            </a:extLst>
          </p:cNvPr>
          <p:cNvSpPr txBox="1"/>
          <p:nvPr/>
        </p:nvSpPr>
        <p:spPr>
          <a:xfrm>
            <a:off x="314275" y="873850"/>
            <a:ext cx="85545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Bita, Rouhani, et.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l.,</a:t>
            </a: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OCP Microscaling Formats (MX) Specification, Version 1.0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 [Online]. Available: https://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www.opencompute.org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/documents/ocp-microscaling-formats-mx-v1-0-spec-final-pdf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İslamoğlu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Gamze,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MXDOTP: A RISC-V ISA Extension for Enabling Microscaling (MX) Floating-Point Dot Products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arXiv:2505.13159 (2025).</a:t>
            </a:r>
          </a:p>
        </p:txBody>
      </p:sp>
    </p:spTree>
    <p:extLst>
      <p:ext uri="{BB962C8B-B14F-4D97-AF65-F5344CB8AC3E}">
        <p14:creationId xmlns:p14="http://schemas.microsoft.com/office/powerpoint/2010/main" val="3425434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4D4DE74C-B001-57FD-6E2C-BB0674613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>
            <a:extLst>
              <a:ext uri="{FF2B5EF4-FFF2-40B4-BE49-F238E27FC236}">
                <a16:creationId xmlns:a16="http://schemas.microsoft.com/office/drawing/2014/main" id="{D87CC21A-6BC5-7C0B-7A01-F323CF966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099" y="167600"/>
            <a:ext cx="80007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References </a:t>
            </a:r>
            <a:endParaRPr dirty="0"/>
          </a:p>
        </p:txBody>
      </p:sp>
      <p:sp>
        <p:nvSpPr>
          <p:cNvPr id="262" name="Google Shape;262;p40">
            <a:extLst>
              <a:ext uri="{FF2B5EF4-FFF2-40B4-BE49-F238E27FC236}">
                <a16:creationId xmlns:a16="http://schemas.microsoft.com/office/drawing/2014/main" id="{03CB11C2-58FD-E9DC-FDC3-6DE26AD2F0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263" name="Google Shape;263;p40">
            <a:extLst>
              <a:ext uri="{FF2B5EF4-FFF2-40B4-BE49-F238E27FC236}">
                <a16:creationId xmlns:a16="http://schemas.microsoft.com/office/drawing/2014/main" id="{52DCC9DB-FA89-A73B-DD3C-93CD6E33DE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64" name="Google Shape;264;p40">
            <a:extLst>
              <a:ext uri="{FF2B5EF4-FFF2-40B4-BE49-F238E27FC236}">
                <a16:creationId xmlns:a16="http://schemas.microsoft.com/office/drawing/2014/main" id="{80A8A7BC-66BA-2845-7A6A-F8ABD22C6A21}"/>
              </a:ext>
            </a:extLst>
          </p:cNvPr>
          <p:cNvSpPr txBox="1"/>
          <p:nvPr/>
        </p:nvSpPr>
        <p:spPr>
          <a:xfrm>
            <a:off x="294750" y="742176"/>
            <a:ext cx="8554500" cy="3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Xia, M,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pruning learns compact and accurate models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arXiv:2204.00408 (2022).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Sun,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Mingjie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and effective pruning approach for large language models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arXiv:2306.11695 (2023).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Kurtic, Eldar,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optimal 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surgeon: Scalable and accurate second-order pruning for large language models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arXiv:2203.07259 (2022).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Goyal, Saurabh,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Power-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Accelerating 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inference via progressive word-vector elimination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International Conference on Machine Learning. PMLR, 2020.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Kim,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Gyuwan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Kyunghyun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Cho.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Length-adaptive transformer: Train once with length drop, use anytime with search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arXiv:2010.07003 (2020).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Gupta, Ankit,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Memory-efficient Transformers via Top-$ k $ Attention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arXiv:2106.06899 (2021).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Berestizshevsky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Konstantin,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Top-theta attention: 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Sparsifying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transformers by compensated thresholding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arXiv:2502.08363 (2025).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Kovaleva, Olga,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busters: Outlier dimensions that disrupt transformers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arXiv:2105.06990 (2021).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Zadeh, Ali Hadi, et al. "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Gobo: Quantizing attention-based 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models for low latency and energy efficient inference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2020 53rd Annual IEEE/ACM International Symposium on Microarchitecture (MICRO). IEEE, 2020.</a:t>
            </a:r>
          </a:p>
          <a:p>
            <a:pPr lvl="0"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Dettmers, Tim, et al. "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Spqr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sparse-quantized representation for near-lossless </a:t>
            </a:r>
            <a:r>
              <a:rPr lang="en-US" sz="11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weight compression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preprint arXiv:2306.03078 (2023).</a:t>
            </a:r>
          </a:p>
        </p:txBody>
      </p:sp>
    </p:spTree>
    <p:extLst>
      <p:ext uri="{BB962C8B-B14F-4D97-AF65-F5344CB8AC3E}">
        <p14:creationId xmlns:p14="http://schemas.microsoft.com/office/powerpoint/2010/main" val="12414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68C1-52EF-417F-8A29-F94812BB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C48B-D72D-EDA5-7F7F-C957D0A4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OCP Microscaling Format (MX) Specification</a:t>
            </a:r>
            <a:r>
              <a:rPr lang="en-US" b="1" baseline="30000" dirty="0"/>
              <a:t>[1]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F6264-1E2B-C047-D8ED-F39975387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</a:t>
            </a:fld>
            <a:endParaRPr lang="en" kern="12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9C1F55-B080-BF45-5C34-B1CCB15554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3865" y="867030"/>
                <a:ext cx="4265351" cy="2292682"/>
              </a:xfrm>
            </p:spPr>
            <p:txBody>
              <a:bodyPr/>
              <a:lstStyle/>
              <a:p>
                <a:r>
                  <a:rPr lang="en-US" sz="1600" dirty="0"/>
                  <a:t>MX-compliant format is characterized by:</a:t>
                </a:r>
              </a:p>
              <a:p>
                <a:pPr lvl="1"/>
                <a:r>
                  <a:rPr lang="en-US" altLang="zh-CN" sz="1400" b="1" dirty="0">
                    <a:sym typeface="Wingdings" pitchFamily="2" charset="2"/>
                  </a:rPr>
                  <a:t>Scale </a:t>
                </a:r>
                <a:r>
                  <a:rPr lang="en-US" altLang="zh-CN" sz="1400" dirty="0"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ym typeface="Wingdings" pitchFamily="2" charset="2"/>
                  </a:rPr>
                  <a:t>X</a:t>
                </a:r>
                <a:r>
                  <a:rPr lang="en-US" altLang="zh-CN" sz="1400" dirty="0">
                    <a:sym typeface="Wingdings" pitchFamily="2" charset="2"/>
                  </a:rPr>
                  <a:t>): data type &amp; encoding 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Private elements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): data type &amp; encoding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Scaling block size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k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</a:t>
                </a:r>
              </a:p>
              <a:p>
                <a:r>
                  <a:rPr lang="en-US" altLang="zh-CN" sz="1718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Bit</a:t>
                </a:r>
                <a:r>
                  <a:rPr lang="en-US" altLang="zh-CN" sz="1718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-</a:t>
                </a:r>
                <a:r>
                  <a:rPr lang="en-US" altLang="zh-CN" sz="1718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width representations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Shared scale encoding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w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zh-CN" sz="1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Private element encoding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(</a:t>
                </a:r>
                <a:r>
                  <a:rPr lang="en-US" altLang="zh-CN" sz="140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d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endParaRPr>
              </a:p>
              <a:p>
                <a:pPr marL="596890" lvl="1" indent="0">
                  <a:buNone/>
                </a:pPr>
                <a:endParaRPr lang="en-US" altLang="zh-CN" sz="128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9C1F55-B080-BF45-5C34-B1CCB1555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865" y="867030"/>
                <a:ext cx="4265351" cy="2292682"/>
              </a:xfrm>
              <a:blipFill>
                <a:blip r:embed="rId2"/>
                <a:stretch>
                  <a:fillRect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CB35685-7997-9371-1A77-97E2EF50F7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3"/>
          <a:stretch>
            <a:fillRect/>
          </a:stretch>
        </p:blipFill>
        <p:spPr>
          <a:xfrm>
            <a:off x="4709766" y="728738"/>
            <a:ext cx="3832613" cy="19807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F2A1F3-7049-F93C-28C1-52A4F870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103" y="2948447"/>
            <a:ext cx="4650032" cy="1657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5518295-4F5F-A200-804A-48C631BBB601}"/>
              </a:ext>
            </a:extLst>
          </p:cNvPr>
          <p:cNvSpPr/>
          <p:nvPr/>
        </p:nvSpPr>
        <p:spPr>
          <a:xfrm>
            <a:off x="4427321" y="3267488"/>
            <a:ext cx="4531659" cy="41013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41C35D3-7538-FFB3-2D73-74330FB1AE9D}"/>
              </a:ext>
            </a:extLst>
          </p:cNvPr>
          <p:cNvCxnSpPr/>
          <p:nvPr/>
        </p:nvCxnSpPr>
        <p:spPr>
          <a:xfrm>
            <a:off x="6075789" y="2662158"/>
            <a:ext cx="151597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6C6714D-B3BC-CDE2-2F09-303B67797CF5}"/>
              </a:ext>
            </a:extLst>
          </p:cNvPr>
          <p:cNvCxnSpPr>
            <a:cxnSpLocks/>
          </p:cNvCxnSpPr>
          <p:nvPr/>
        </p:nvCxnSpPr>
        <p:spPr>
          <a:xfrm>
            <a:off x="4760336" y="1957909"/>
            <a:ext cx="94488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8AECD-5E81-BBEB-8101-DF7205171C7F}"/>
              </a:ext>
            </a:extLst>
          </p:cNvPr>
          <p:cNvSpPr txBox="1"/>
          <p:nvPr/>
        </p:nvSpPr>
        <p:spPr>
          <a:xfrm>
            <a:off x="4794826" y="2038593"/>
            <a:ext cx="875899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</a:t>
            </a:r>
            <a:r>
              <a:rPr lang="en-US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(E8M0)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346DB8-38C0-602F-24BF-07E8436C32C3}"/>
              </a:ext>
            </a:extLst>
          </p:cNvPr>
          <p:cNvSpPr txBox="1"/>
          <p:nvPr/>
        </p:nvSpPr>
        <p:spPr>
          <a:xfrm>
            <a:off x="6025256" y="2709449"/>
            <a:ext cx="1797519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</a:t>
            </a:r>
            <a:r>
              <a:rPr lang="en-US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(E5M2 or E4M3)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F7990F-034B-991B-D880-1FE984393A2A}"/>
              </a:ext>
            </a:extLst>
          </p:cNvPr>
          <p:cNvSpPr txBox="1"/>
          <p:nvPr/>
        </p:nvSpPr>
        <p:spPr>
          <a:xfrm>
            <a:off x="8184304" y="1847666"/>
            <a:ext cx="283364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en-US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82F6A8-61AE-020C-1525-B6779D16483B}"/>
              </a:ext>
            </a:extLst>
          </p:cNvPr>
          <p:cNvSpPr txBox="1"/>
          <p:nvPr/>
        </p:nvSpPr>
        <p:spPr>
          <a:xfrm>
            <a:off x="5186050" y="49257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4B0AE-2665-FF18-7FFB-8FB97F53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D39D-C185-C930-56C4-3D89C75C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OCP Microscaling Format (MX) Specification</a:t>
            </a:r>
            <a:r>
              <a:rPr lang="en-US" b="1" baseline="30000" dirty="0"/>
              <a:t>[1]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652B-E449-6474-26D9-3ED4619E0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316AD-8067-C487-EDD4-22F1253B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265351" cy="3169984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Basic operations</a:t>
            </a:r>
          </a:p>
          <a:p>
            <a:pPr lvl="1"/>
            <a:r>
              <a:rPr lang="en-US" altLang="zh-CN" sz="1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Dot product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two </a:t>
            </a:r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MX-blocks</a:t>
            </a:r>
          </a:p>
          <a:p>
            <a:pPr lvl="2"/>
            <a:r>
              <a:rPr lang="en-US" altLang="zh-CN" sz="121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 and B may use different data types</a:t>
            </a:r>
          </a:p>
          <a:p>
            <a:pPr lvl="2"/>
            <a:r>
              <a:rPr lang="en-US" altLang="zh-CN" sz="121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internal precision is implementation-defined</a:t>
            </a:r>
          </a:p>
          <a:p>
            <a:pPr lvl="1"/>
            <a:r>
              <a:rPr lang="en-US" altLang="zh-CN" sz="1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General dot product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of two MX-vectors</a:t>
            </a:r>
          </a:p>
          <a:p>
            <a:pPr lvl="2"/>
            <a:r>
              <a:rPr lang="en-US" altLang="zh-CN" sz="1213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Accumulator</a:t>
            </a:r>
            <a:r>
              <a:rPr lang="en-US" altLang="zh-CN" sz="1213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</a:t>
            </a:r>
            <a:r>
              <a:rPr lang="en-US" altLang="zh-CN" sz="1213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</a:t>
            </a:r>
            <a:r>
              <a:rPr lang="en-US" altLang="zh-CN" sz="1213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) should be </a:t>
            </a:r>
            <a:r>
              <a:rPr lang="en-US" altLang="zh-CN" sz="1213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Float32</a:t>
            </a: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8C164-0C82-94CF-7B6A-3DC216A2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70" y="1208685"/>
            <a:ext cx="2965398" cy="6028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A36546-C981-AA0A-B987-0B75FE5E0505}"/>
              </a:ext>
            </a:extLst>
          </p:cNvPr>
          <p:cNvSpPr txBox="1"/>
          <p:nvPr/>
        </p:nvSpPr>
        <p:spPr>
          <a:xfrm>
            <a:off x="4670177" y="988200"/>
            <a:ext cx="1096550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6EA128-66D3-DB7E-91C1-79574563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37" b="83437"/>
          <a:stretch>
            <a:fillRect/>
          </a:stretch>
        </p:blipFill>
        <p:spPr>
          <a:xfrm>
            <a:off x="4670177" y="1975638"/>
            <a:ext cx="4197540" cy="3403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0F5125-E909-376E-1445-F608C7EC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79"/>
          <a:stretch>
            <a:fillRect/>
          </a:stretch>
        </p:blipFill>
        <p:spPr>
          <a:xfrm>
            <a:off x="4670177" y="2277843"/>
            <a:ext cx="4197540" cy="22859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CFAC9C-69E1-1217-4FEC-EDE0BB67FF3F}"/>
              </a:ext>
            </a:extLst>
          </p:cNvPr>
          <p:cNvSpPr txBox="1"/>
          <p:nvPr/>
        </p:nvSpPr>
        <p:spPr>
          <a:xfrm>
            <a:off x="4670176" y="2808642"/>
            <a:ext cx="1850763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Dot Product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03E989-6859-60C7-D456-7C3ACF81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78" y="3159093"/>
            <a:ext cx="2732122" cy="5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8F4C-299A-B561-AA38-7B2FE948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CFA-8A99-5126-C5B5-9D676618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</a:t>
            </a:r>
            <a:r>
              <a:rPr lang="en-US" b="1" baseline="-25000" dirty="0"/>
              <a:t>4</a:t>
            </a:r>
            <a:r>
              <a:rPr lang="en-US" b="1" dirty="0"/>
              <a:t> Datapath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0B9CE-B6D2-4062-DCC3-4B388E37F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6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EEE3C-AA93-DFC4-8CB0-8E7BB700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625396" cy="3169984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processing unit (VPU)</a:t>
            </a:r>
          </a:p>
          <a:p>
            <a:pPr lvl="1"/>
            <a:r>
              <a:rPr lang="en-US" altLang="zh-CN" sz="1400" dirty="0"/>
              <a:t>Comprises four </a:t>
            </a:r>
            <a:r>
              <a:rPr lang="en-US" altLang="zh-CN" sz="1400" b="1" dirty="0"/>
              <a:t>64-bit FPUs </a:t>
            </a:r>
            <a:r>
              <a:rPr lang="en-US" altLang="zh-CN" sz="1400" dirty="0"/>
              <a:t>operating in parallel</a:t>
            </a:r>
          </a:p>
          <a:p>
            <a:pPr lvl="1"/>
            <a:r>
              <a:rPr lang="en-US" altLang="zh-CN" sz="1400" dirty="0"/>
              <a:t>Connected via a </a:t>
            </a:r>
            <a:r>
              <a:rPr lang="en-US" altLang="zh-CN" sz="1400" b="1" dirty="0"/>
              <a:t>256-bit </a:t>
            </a:r>
            <a:r>
              <a:rPr lang="en-US" altLang="zh-CN" sz="1400" dirty="0"/>
              <a:t>interconnect to VREG</a:t>
            </a:r>
          </a:p>
          <a:p>
            <a:r>
              <a:rPr lang="en-US" altLang="zh-CN" sz="1718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FPU </a:t>
            </a:r>
            <a:r>
              <a:rPr lang="en-US" altLang="zh-CN" sz="1718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718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comprises operations groups</a:t>
            </a:r>
            <a:endParaRPr lang="en-US" altLang="zh-CN" sz="1718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N:M format handling leverages the ADDMUL operation group </a:t>
            </a: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7ACD988C-16E2-A075-71B6-03AF37B1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74" y="1001167"/>
            <a:ext cx="3316075" cy="2214389"/>
          </a:xfrm>
          <a:prstGeom prst="rect">
            <a:avLst/>
          </a:prstGeom>
        </p:spPr>
      </p:pic>
      <p:sp>
        <p:nvSpPr>
          <p:cNvPr id="12" name="任意形状 11">
            <a:extLst>
              <a:ext uri="{FF2B5EF4-FFF2-40B4-BE49-F238E27FC236}">
                <a16:creationId xmlns:a16="http://schemas.microsoft.com/office/drawing/2014/main" id="{B1967309-C420-CA3C-25EE-464E1195639E}"/>
              </a:ext>
            </a:extLst>
          </p:cNvPr>
          <p:cNvSpPr/>
          <p:nvPr/>
        </p:nvSpPr>
        <p:spPr>
          <a:xfrm>
            <a:off x="5281749" y="2103120"/>
            <a:ext cx="3130731" cy="2673531"/>
          </a:xfrm>
          <a:custGeom>
            <a:avLst/>
            <a:gdLst>
              <a:gd name="connsiteX0" fmla="*/ 1711234 w 3130731"/>
              <a:gd name="connsiteY0" fmla="*/ 4354 h 2673531"/>
              <a:gd name="connsiteX1" fmla="*/ 2111828 w 3130731"/>
              <a:gd name="connsiteY1" fmla="*/ 0 h 2673531"/>
              <a:gd name="connsiteX2" fmla="*/ 3069771 w 3130731"/>
              <a:gd name="connsiteY2" fmla="*/ 1310640 h 2673531"/>
              <a:gd name="connsiteX3" fmla="*/ 3130731 w 3130731"/>
              <a:gd name="connsiteY3" fmla="*/ 2673531 h 2673531"/>
              <a:gd name="connsiteX4" fmla="*/ 26125 w 3130731"/>
              <a:gd name="connsiteY4" fmla="*/ 2664823 h 2673531"/>
              <a:gd name="connsiteX5" fmla="*/ 0 w 3130731"/>
              <a:gd name="connsiteY5" fmla="*/ 1280160 h 2673531"/>
              <a:gd name="connsiteX6" fmla="*/ 1711234 w 3130731"/>
              <a:gd name="connsiteY6" fmla="*/ 4354 h 2673531"/>
              <a:gd name="connsiteX0" fmla="*/ 1711234 w 3130731"/>
              <a:gd name="connsiteY0" fmla="*/ 4354 h 2673531"/>
              <a:gd name="connsiteX1" fmla="*/ 2111828 w 3130731"/>
              <a:gd name="connsiteY1" fmla="*/ 0 h 2673531"/>
              <a:gd name="connsiteX2" fmla="*/ 3113314 w 3130731"/>
              <a:gd name="connsiteY2" fmla="*/ 1314995 h 2673531"/>
              <a:gd name="connsiteX3" fmla="*/ 3130731 w 3130731"/>
              <a:gd name="connsiteY3" fmla="*/ 2673531 h 2673531"/>
              <a:gd name="connsiteX4" fmla="*/ 26125 w 3130731"/>
              <a:gd name="connsiteY4" fmla="*/ 2664823 h 2673531"/>
              <a:gd name="connsiteX5" fmla="*/ 0 w 3130731"/>
              <a:gd name="connsiteY5" fmla="*/ 1280160 h 2673531"/>
              <a:gd name="connsiteX6" fmla="*/ 1711234 w 3130731"/>
              <a:gd name="connsiteY6" fmla="*/ 4354 h 267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731" h="2673531">
                <a:moveTo>
                  <a:pt x="1711234" y="4354"/>
                </a:moveTo>
                <a:lnTo>
                  <a:pt x="2111828" y="0"/>
                </a:lnTo>
                <a:lnTo>
                  <a:pt x="3113314" y="1314995"/>
                </a:lnTo>
                <a:lnTo>
                  <a:pt x="3130731" y="2673531"/>
                </a:lnTo>
                <a:lnTo>
                  <a:pt x="26125" y="2664823"/>
                </a:lnTo>
                <a:lnTo>
                  <a:pt x="0" y="1280160"/>
                </a:lnTo>
                <a:lnTo>
                  <a:pt x="1711234" y="4354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  <a:alpha val="50223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E3C61C29-8A82-F0C0-490F-55EEED67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6820" y="3470715"/>
            <a:ext cx="3134852" cy="124050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64B8F6A-DB54-8F89-0BAC-9459D5B6AFFD}"/>
              </a:ext>
            </a:extLst>
          </p:cNvPr>
          <p:cNvSpPr/>
          <p:nvPr/>
        </p:nvSpPr>
        <p:spPr>
          <a:xfrm>
            <a:off x="6443330" y="3470715"/>
            <a:ext cx="1034903" cy="25068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4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4E5B-BB16-2627-9437-B63CA992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22EB-8848-7193-CA92-9CD4E7AC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</a:t>
            </a:r>
            <a:r>
              <a:rPr lang="en-US" b="1" baseline="-25000" dirty="0"/>
              <a:t>4</a:t>
            </a:r>
            <a:r>
              <a:rPr lang="en-US" b="1" dirty="0"/>
              <a:t> Datapath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11306-3A09-C7B4-67C8-E7E642911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7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8C65D-7B63-2392-75A1-D58552C1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625396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Vector processing unit (VPU)</a:t>
            </a:r>
          </a:p>
          <a:p>
            <a:pPr lvl="1"/>
            <a:r>
              <a:rPr lang="en-US" altLang="zh-CN" sz="1400" dirty="0"/>
              <a:t>Comprises four </a:t>
            </a:r>
            <a:r>
              <a:rPr lang="en-US" altLang="zh-CN" sz="1400" b="1" dirty="0"/>
              <a:t>64-bit FPUs </a:t>
            </a:r>
            <a:r>
              <a:rPr lang="en-US" altLang="zh-CN" sz="1400" dirty="0"/>
              <a:t>operating in parallel</a:t>
            </a:r>
          </a:p>
          <a:p>
            <a:pPr lvl="1"/>
            <a:r>
              <a:rPr lang="en-US" altLang="zh-CN" sz="1400" dirty="0"/>
              <a:t>Connected via a </a:t>
            </a:r>
            <a:r>
              <a:rPr lang="en-US" altLang="zh-CN" sz="1400" b="1" dirty="0"/>
              <a:t>256-bit </a:t>
            </a:r>
            <a:r>
              <a:rPr lang="en-US" altLang="zh-CN" sz="1400" dirty="0"/>
              <a:t>interconnect to VREG</a:t>
            </a:r>
          </a:p>
          <a:p>
            <a:r>
              <a:rPr lang="en-US" altLang="zh-CN" sz="1718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FPU </a:t>
            </a:r>
            <a:r>
              <a:rPr lang="en-US" altLang="zh-CN" sz="1718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datapath</a:t>
            </a:r>
            <a:r>
              <a:rPr lang="en-US" altLang="zh-CN" sz="1718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comprises operations groups</a:t>
            </a:r>
            <a:endParaRPr lang="en-US" altLang="zh-CN" sz="1718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N:M format handling leverages the ADDMUL operation group</a:t>
            </a:r>
          </a:p>
          <a:p>
            <a:pPr lvl="1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MX specification: FP8 input elements,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FP32</a:t>
            </a:r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accumulator</a:t>
            </a:r>
            <a:r>
              <a:rPr lang="en-US" altLang="zh-CN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widening instruction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required</a:t>
            </a:r>
          </a:p>
          <a:p>
            <a:pPr lvl="1"/>
            <a:r>
              <a:rPr lang="en-US" altLang="zh-CN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Effective throughput is halved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(4x FP8 inputs per cycle)</a:t>
            </a: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2FE6B7-D877-98C1-AB90-6F3A0925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076251"/>
            <a:ext cx="4516398" cy="18583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FAEFE2-303B-62CF-779D-A078F5B02A22}"/>
              </a:ext>
            </a:extLst>
          </p:cNvPr>
          <p:cNvSpPr txBox="1"/>
          <p:nvPr/>
        </p:nvSpPr>
        <p:spPr>
          <a:xfrm>
            <a:off x="5066857" y="3142238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FPU workload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手机屏幕的截图&#10;&#10;AI 生成的内容可能不正确。">
            <a:extLst>
              <a:ext uri="{FF2B5EF4-FFF2-40B4-BE49-F238E27FC236}">
                <a16:creationId xmlns:a16="http://schemas.microsoft.com/office/drawing/2014/main" id="{AF3913E6-D08B-D587-6EF6-1D2847CB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56" y="3340811"/>
            <a:ext cx="3084771" cy="16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6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85A99-7676-C2AD-8CAE-B4CB120D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3A92-5A1A-EA6B-5E63-921D97C5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</a:t>
            </a:r>
            <a:r>
              <a:rPr lang="en-US" b="1" baseline="-25000" dirty="0"/>
              <a:t>4</a:t>
            </a:r>
            <a:r>
              <a:rPr lang="en-US" b="1" dirty="0"/>
              <a:t> Datapath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89389-1592-FC75-953C-6A658FB941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8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00B5B-6CE5-15D1-7356-213861643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625396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DOTP operation group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2x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throughput compared with ADDMUL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Low latency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depends on the number of pipeline stages</a:t>
            </a:r>
          </a:p>
          <a:p>
            <a:pPr lvl="1"/>
            <a:r>
              <a:rPr lang="en-US" altLang="zh-CN" sz="14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FPU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operates on an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inner-product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dataflow</a:t>
            </a:r>
          </a:p>
          <a:p>
            <a:pPr lvl="1"/>
            <a:endParaRPr lang="en-US" altLang="zh-CN" sz="1082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29EA7A-4BD0-3CB4-9B1A-E2489067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076250"/>
            <a:ext cx="4343046" cy="19355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929433-B7BA-ACFD-A24D-FC8ECDEA38A1}"/>
              </a:ext>
            </a:extLst>
          </p:cNvPr>
          <p:cNvSpPr txBox="1"/>
          <p:nvPr/>
        </p:nvSpPr>
        <p:spPr>
          <a:xfrm>
            <a:off x="5066857" y="3142238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FPU workload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EC7CD3-7C52-AEF4-8953-43D3460C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1256" y="3340811"/>
            <a:ext cx="3084771" cy="16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3D78-2E57-AEE8-2CAC-A1B0DF47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6EDD-93A4-1258-FA71-AA12E775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Spatz</a:t>
            </a:r>
            <a:r>
              <a:rPr lang="en-US" b="1" baseline="-25000" dirty="0"/>
              <a:t>4</a:t>
            </a:r>
            <a:r>
              <a:rPr lang="en-US" b="1" dirty="0"/>
              <a:t> Datapath</a:t>
            </a:r>
            <a:endParaRPr lang="en-US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3D5A-6B19-ADFB-1792-5D1A72BE5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9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F82E6-902D-CCE8-8F40-A2EBE34B4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489" y="841362"/>
            <a:ext cx="4625396" cy="3929112"/>
          </a:xfrm>
        </p:spPr>
        <p:txBody>
          <a:bodyPr/>
          <a:lstStyle/>
          <a:p>
            <a:r>
              <a:rPr lang="en-US" altLang="zh-CN" sz="171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DOTP operation group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2x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throughput compared with ADDMUL </a:t>
            </a:r>
          </a:p>
          <a:p>
            <a:pPr lvl="1"/>
            <a:r>
              <a:rPr lang="en-US" altLang="zh-CN" sz="14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Low latency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depends on the number of pipeline stages</a:t>
            </a:r>
          </a:p>
          <a:p>
            <a:pPr lvl="1"/>
            <a:r>
              <a:rPr lang="en-US" altLang="zh-CN" sz="14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FPU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operates on an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inner-product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dataflow</a:t>
            </a:r>
          </a:p>
          <a:p>
            <a:pPr lvl="1"/>
            <a:r>
              <a:rPr lang="en-US" altLang="zh-CN" sz="14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Per Spatz 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operates on a </a:t>
            </a:r>
            <a:r>
              <a:rPr lang="en-US" altLang="zh-CN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mixture</a:t>
            </a: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of inner-product/Gustav dataflow</a:t>
            </a:r>
          </a:p>
          <a:p>
            <a:pPr lvl="1"/>
            <a:endParaRPr lang="en-US" altLang="zh-CN" sz="1082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7709AF-1D1E-0F4B-BCD1-23940E3E04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1076250"/>
            <a:ext cx="4343046" cy="1935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535072-0A13-013D-E564-2615ACA7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3273" y="3246731"/>
            <a:ext cx="3056526" cy="17898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D58F30-5836-B8D5-8C13-1DEFB5944DFC}"/>
              </a:ext>
            </a:extLst>
          </p:cNvPr>
          <p:cNvSpPr txBox="1"/>
          <p:nvPr/>
        </p:nvSpPr>
        <p:spPr>
          <a:xfrm>
            <a:off x="5066857" y="3142238"/>
            <a:ext cx="1660008" cy="2204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Spatz workload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3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778353-C828-49F6-8D8D-2AB4582EB5C2}" vid="{5F78B0AA-AA4A-4887-80EB-632809F14C6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Words>2099</Words>
  <Application>Microsoft Macintosh PowerPoint</Application>
  <PresentationFormat>全屏显示(16:9)</PresentationFormat>
  <Paragraphs>271</Paragraphs>
  <Slides>35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 Narrow</vt:lpstr>
      <vt:lpstr>Calibri</vt:lpstr>
      <vt:lpstr>Cambria Math</vt:lpstr>
      <vt:lpstr>Wingdings</vt:lpstr>
      <vt:lpstr>Roboto Light</vt:lpstr>
      <vt:lpstr>Calibri Light</vt:lpstr>
      <vt:lpstr>Consolas</vt:lpstr>
      <vt:lpstr>Arial</vt:lpstr>
      <vt:lpstr>Simple Light</vt:lpstr>
      <vt:lpstr>PULP Triangle</vt:lpstr>
      <vt:lpstr>1_PULP Triangle</vt:lpstr>
      <vt:lpstr>QuantSparse 3D Biweekly 2025-09-10</vt:lpstr>
      <vt:lpstr>Progress Recap</vt:lpstr>
      <vt:lpstr>Agenda</vt:lpstr>
      <vt:lpstr>OCP Microscaling Format (MX) Specification[1]</vt:lpstr>
      <vt:lpstr>OCP Microscaling Format (MX) Specification[1]</vt:lpstr>
      <vt:lpstr>Spatz4 Datapath</vt:lpstr>
      <vt:lpstr>Spatz4 Datapath</vt:lpstr>
      <vt:lpstr>Spatz4 Datapath</vt:lpstr>
      <vt:lpstr>Spatz4 Datapath</vt:lpstr>
      <vt:lpstr>MXDOTP[2]: RV ISA Extension for MX Dot Products</vt:lpstr>
      <vt:lpstr>GEMM Quantization-axis Consideration</vt:lpstr>
      <vt:lpstr>GEMM Quantization-axis Consideration</vt:lpstr>
      <vt:lpstr>VMXDOTP</vt:lpstr>
      <vt:lpstr>VMXDOTP</vt:lpstr>
      <vt:lpstr>GEMM Sparsification-axis Consideration</vt:lpstr>
      <vt:lpstr>GEMM Sparsification-axis Consideration</vt:lpstr>
      <vt:lpstr>Takeaways</vt:lpstr>
      <vt:lpstr>Roadmap</vt:lpstr>
      <vt:lpstr>Weight Pruning</vt:lpstr>
      <vt:lpstr>Activation Pruning</vt:lpstr>
      <vt:lpstr>Attention Pruning (Sparse Attention)</vt:lpstr>
      <vt:lpstr>Low-precision quantization</vt:lpstr>
      <vt:lpstr>Proposed Solution: Sparsity Handling</vt:lpstr>
      <vt:lpstr>Proposed Solution: Sparsity Handling</vt:lpstr>
      <vt:lpstr>Proposed Solution: Sparsity Handling</vt:lpstr>
      <vt:lpstr>Proposed Solution: Sparsity Handling</vt:lpstr>
      <vt:lpstr>Proposed Solution: Sparsity Handling</vt:lpstr>
      <vt:lpstr>Proposed Solution: Sparsity + Block Quantization</vt:lpstr>
      <vt:lpstr>Proposed Solution: Sparsity + Block Quantization</vt:lpstr>
      <vt:lpstr>Proposed Solution: Sparsity + Block Quantization</vt:lpstr>
      <vt:lpstr>Proposed Solution: Sparsity + Block Quantization</vt:lpstr>
      <vt:lpstr>Roadmap</vt:lpstr>
      <vt:lpstr>Progress Update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792</cp:revision>
  <dcterms:modified xsi:type="dcterms:W3CDTF">2025-09-10T08:02:16Z</dcterms:modified>
</cp:coreProperties>
</file>